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78"/>
  </p:notesMasterIdLst>
  <p:sldIdLst>
    <p:sldId id="256" r:id="rId2"/>
    <p:sldId id="258" r:id="rId3"/>
    <p:sldId id="263" r:id="rId4"/>
    <p:sldId id="267" r:id="rId5"/>
    <p:sldId id="308" r:id="rId6"/>
    <p:sldId id="309" r:id="rId7"/>
    <p:sldId id="310" r:id="rId8"/>
    <p:sldId id="311" r:id="rId9"/>
    <p:sldId id="312" r:id="rId10"/>
    <p:sldId id="313" r:id="rId11"/>
    <p:sldId id="314" r:id="rId12"/>
    <p:sldId id="316" r:id="rId13"/>
    <p:sldId id="315" r:id="rId14"/>
    <p:sldId id="317" r:id="rId15"/>
    <p:sldId id="318" r:id="rId16"/>
    <p:sldId id="319" r:id="rId17"/>
    <p:sldId id="406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330" r:id="rId26"/>
    <p:sldId id="331" r:id="rId27"/>
    <p:sldId id="332" r:id="rId28"/>
    <p:sldId id="327" r:id="rId29"/>
    <p:sldId id="375" r:id="rId30"/>
    <p:sldId id="376" r:id="rId31"/>
    <p:sldId id="377" r:id="rId32"/>
    <p:sldId id="378" r:id="rId33"/>
    <p:sldId id="379" r:id="rId34"/>
    <p:sldId id="380" r:id="rId35"/>
    <p:sldId id="381" r:id="rId36"/>
    <p:sldId id="382" r:id="rId37"/>
    <p:sldId id="383" r:id="rId38"/>
    <p:sldId id="384" r:id="rId39"/>
    <p:sldId id="385" r:id="rId40"/>
    <p:sldId id="386" r:id="rId41"/>
    <p:sldId id="387" r:id="rId42"/>
    <p:sldId id="388" r:id="rId43"/>
    <p:sldId id="389" r:id="rId44"/>
    <p:sldId id="390" r:id="rId45"/>
    <p:sldId id="391" r:id="rId46"/>
    <p:sldId id="392" r:id="rId47"/>
    <p:sldId id="393" r:id="rId48"/>
    <p:sldId id="394" r:id="rId49"/>
    <p:sldId id="395" r:id="rId50"/>
    <p:sldId id="396" r:id="rId51"/>
    <p:sldId id="397" r:id="rId52"/>
    <p:sldId id="398" r:id="rId53"/>
    <p:sldId id="399" r:id="rId54"/>
    <p:sldId id="401" r:id="rId55"/>
    <p:sldId id="402" r:id="rId56"/>
    <p:sldId id="403" r:id="rId57"/>
    <p:sldId id="404" r:id="rId58"/>
    <p:sldId id="328" r:id="rId59"/>
    <p:sldId id="333" r:id="rId60"/>
    <p:sldId id="329" r:id="rId61"/>
    <p:sldId id="336" r:id="rId62"/>
    <p:sldId id="338" r:id="rId63"/>
    <p:sldId id="334" r:id="rId64"/>
    <p:sldId id="350" r:id="rId65"/>
    <p:sldId id="351" r:id="rId66"/>
    <p:sldId id="337" r:id="rId67"/>
    <p:sldId id="339" r:id="rId68"/>
    <p:sldId id="353" r:id="rId69"/>
    <p:sldId id="354" r:id="rId70"/>
    <p:sldId id="355" r:id="rId71"/>
    <p:sldId id="356" r:id="rId72"/>
    <p:sldId id="357" r:id="rId73"/>
    <p:sldId id="359" r:id="rId74"/>
    <p:sldId id="358" r:id="rId75"/>
    <p:sldId id="360" r:id="rId76"/>
    <p:sldId id="257" r:id="rId7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A1809D5-9464-4C86-908C-8AC18F72B68A}">
          <p14:sldIdLst/>
        </p14:section>
        <p14:section name="Cover Depan" id="{387B323B-7277-446F-8290-0644BE8971DE}">
          <p14:sldIdLst>
            <p14:sldId id="256"/>
            <p14:sldId id="258"/>
            <p14:sldId id="263"/>
            <p14:sldId id="267"/>
            <p14:sldId id="308"/>
            <p14:sldId id="309"/>
            <p14:sldId id="310"/>
            <p14:sldId id="311"/>
            <p14:sldId id="312"/>
            <p14:sldId id="313"/>
            <p14:sldId id="314"/>
            <p14:sldId id="316"/>
            <p14:sldId id="315"/>
            <p14:sldId id="317"/>
            <p14:sldId id="318"/>
            <p14:sldId id="319"/>
            <p14:sldId id="406"/>
            <p14:sldId id="320"/>
            <p14:sldId id="321"/>
            <p14:sldId id="322"/>
            <p14:sldId id="323"/>
            <p14:sldId id="324"/>
            <p14:sldId id="325"/>
            <p14:sldId id="326"/>
            <p14:sldId id="330"/>
            <p14:sldId id="331"/>
            <p14:sldId id="332"/>
            <p14:sldId id="327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1"/>
            <p14:sldId id="402"/>
            <p14:sldId id="403"/>
            <p14:sldId id="404"/>
            <p14:sldId id="328"/>
            <p14:sldId id="333"/>
            <p14:sldId id="329"/>
            <p14:sldId id="336"/>
            <p14:sldId id="338"/>
            <p14:sldId id="334"/>
            <p14:sldId id="350"/>
            <p14:sldId id="351"/>
            <p14:sldId id="337"/>
            <p14:sldId id="339"/>
            <p14:sldId id="353"/>
            <p14:sldId id="354"/>
            <p14:sldId id="355"/>
            <p14:sldId id="356"/>
            <p14:sldId id="357"/>
            <p14:sldId id="359"/>
            <p14:sldId id="358"/>
            <p14:sldId id="360"/>
          </p14:sldIdLst>
        </p14:section>
        <p14:section name="Cover Penutup" id="{92D7BCFF-D3B8-4529-BEB1-5D5A8DBA1A23}">
          <p14:sldIdLst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0099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21" autoAdjust="0"/>
    <p:restoredTop sz="94660"/>
  </p:normalViewPr>
  <p:slideViewPr>
    <p:cSldViewPr snapToGrid="0">
      <p:cViewPr varScale="1">
        <p:scale>
          <a:sx n="68" d="100"/>
          <a:sy n="68" d="100"/>
        </p:scale>
        <p:origin x="13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4" Type="http://schemas.openxmlformats.org/officeDocument/2006/relationships/image" Target="../media/image5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8756AD-A078-4CAF-9BDD-51AAE8E6D886}" type="datetimeFigureOut">
              <a:rPr lang="id-ID" smtClean="0"/>
              <a:t>13/08/2019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7C5AE9-083E-4231-9F56-306A5974211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11836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17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769174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32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27092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33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480691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34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10250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35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11649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36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467497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37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148924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38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051803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39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161867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40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3678383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41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84541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C5AE9-083E-4231-9F56-306A59742116}" type="slidenum">
              <a:rPr lang="id-ID" smtClean="0"/>
              <a:t>21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119391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42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6644454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43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75638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44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774317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45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2725955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46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4825710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47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767474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48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832748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49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622049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50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369606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51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92091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C5AE9-083E-4231-9F56-306A59742116}" type="slidenum">
              <a:rPr lang="id-ID" smtClean="0"/>
              <a:t>22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399679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52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7387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C5AE9-083E-4231-9F56-306A59742116}" type="slidenum">
              <a:rPr lang="id-ID" smtClean="0"/>
              <a:t>23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44781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C5AE9-083E-4231-9F56-306A59742116}" type="slidenum">
              <a:rPr lang="id-ID" smtClean="0"/>
              <a:t>24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43378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C5AE9-083E-4231-9F56-306A59742116}" type="slidenum">
              <a:rPr lang="id-ID" smtClean="0"/>
              <a:t>28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95195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29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30397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30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62316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31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0048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02A3C-FCAE-493F-9F8E-4740A4D7F564}" type="datetime1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203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1656C-8AE2-4BD3-9440-FEAB189AC90E}" type="datetime1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844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0C395-84A6-45F4-9B40-84C7921D59E1}" type="datetime1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388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EAC8E-69EB-497E-B9BB-2F7149AE4B5E}" type="datetime1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727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7570B-10C8-4C5B-B9A7-38CFD6F51A90}" type="datetime1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81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FB9A-4E09-4FB0-A623-94BB7D37FA2C}" type="datetime1">
              <a:rPr lang="en-US" smtClean="0"/>
              <a:t>8/13/2019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349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0E6E8-FC6F-46BF-8E0A-57F7B24D9303}" type="datetime1">
              <a:rPr lang="en-US" smtClean="0"/>
              <a:t>8/13/2019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26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48A10-7070-408C-862B-61177AC6179D}" type="datetime1">
              <a:rPr lang="en-US" smtClean="0"/>
              <a:t>8/13/2019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20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510DA-38B2-4CD9-8371-BF39E06A8CD1}" type="datetime1">
              <a:rPr lang="en-US" smtClean="0"/>
              <a:t>8/13/2019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13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B8482-4671-4088-AEFA-48091473A323}" type="datetime1">
              <a:rPr lang="en-US" smtClean="0"/>
              <a:t>8/13/2019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49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ED73-A527-4359-B64C-5BB7500C4BDA}" type="datetime1">
              <a:rPr lang="en-US" smtClean="0"/>
              <a:t>8/13/2019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62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CA5F2D1-C77B-4614-B681-5858C95840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195051" y="0"/>
            <a:ext cx="5061527" cy="68580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-13251" y="742122"/>
            <a:ext cx="9289774" cy="597673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739498"/>
            <a:ext cx="8515350" cy="951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85153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27A0B-F482-451F-BDEE-37DB1276E5DB}" type="datetime1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2BCBC-50EF-4175-83E0-F618B60D431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8EA70F98-D6BF-44D5-864A-E8B8E6EA8A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28606" r="7380" b="32333"/>
          <a:stretch/>
        </p:blipFill>
        <p:spPr>
          <a:xfrm>
            <a:off x="2437420" y="-32039"/>
            <a:ext cx="1591241" cy="7538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57E39DBC-BF39-4AA8-A8D4-8190CF567658}"/>
              </a:ext>
            </a:extLst>
          </p:cNvPr>
          <p:cNvSpPr/>
          <p:nvPr userDrawn="1"/>
        </p:nvSpPr>
        <p:spPr>
          <a:xfrm>
            <a:off x="0" y="-32037"/>
            <a:ext cx="1514628" cy="7539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LOGO</a:t>
            </a:r>
          </a:p>
          <a:p>
            <a:r>
              <a:rPr lang="en-US" dirty="0">
                <a:solidFill>
                  <a:srgbClr val="FF0000"/>
                </a:solidFill>
              </a:rPr>
              <a:t>UNIV/POLTEK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089B2762-C2F9-4BAC-B1EE-95539397A963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18" y="-31599"/>
            <a:ext cx="719456" cy="75002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4B60F85D-D540-4735-B378-D7D9225FE7F3}"/>
              </a:ext>
            </a:extLst>
          </p:cNvPr>
          <p:cNvGrpSpPr/>
          <p:nvPr userDrawn="1"/>
        </p:nvGrpSpPr>
        <p:grpSpPr>
          <a:xfrm>
            <a:off x="71968" y="6511126"/>
            <a:ext cx="2170463" cy="378419"/>
            <a:chOff x="4279782" y="5408838"/>
            <a:chExt cx="2170463" cy="378419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2CE453EB-EDB4-49CF-90BE-4F74F5C3C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13" name="Title 1">
              <a:extLst>
                <a:ext uri="{FF2B5EF4-FFF2-40B4-BE49-F238E27FC236}">
                  <a16:creationId xmlns="" xmlns:a16="http://schemas.microsoft.com/office/drawing/2014/main" id="{73E0DBD7-B92C-4F4C-A59F-F8EF3A4C3876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457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99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1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4.wmf"/><Relationship Id="rId4" Type="http://schemas.openxmlformats.org/officeDocument/2006/relationships/oleObject" Target="../embeddings/oleObject4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57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59.wmf"/><Relationship Id="rId5" Type="http://schemas.openxmlformats.org/officeDocument/2006/relationships/image" Target="../media/image56.w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58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hawaii.edu/fishlab/Nearside.htm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7" Type="http://schemas.openxmlformats.org/officeDocument/2006/relationships/image" Target="../media/image40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0.png"/><Relationship Id="rId4" Type="http://schemas.openxmlformats.org/officeDocument/2006/relationships/image" Target="../media/image4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1CA5F2D1-C77B-4614-B681-5858C95840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195051" y="0"/>
            <a:ext cx="5061527" cy="685800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4B60F85D-D540-4735-B378-D7D9225FE7F3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34" name="Picture 33">
              <a:extLst>
                <a:ext uri="{FF2B5EF4-FFF2-40B4-BE49-F238E27FC236}">
                  <a16:creationId xmlns="" xmlns:a16="http://schemas.microsoft.com/office/drawing/2014/main" id="{2CE453EB-EDB4-49CF-90BE-4F74F5C3C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37" name="Title 1">
              <a:extLst>
                <a:ext uri="{FF2B5EF4-FFF2-40B4-BE49-F238E27FC236}">
                  <a16:creationId xmlns="" xmlns:a16="http://schemas.microsoft.com/office/drawing/2014/main" id="{73E0DBD7-B92C-4F4C-A59F-F8EF3A4C3876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="" xmlns:a16="http://schemas.microsoft.com/office/drawing/2014/main" id="{FE488684-4B91-45E0-AC48-E54C1020FB09}"/>
              </a:ext>
            </a:extLst>
          </p:cNvPr>
          <p:cNvSpPr txBox="1">
            <a:spLocks/>
          </p:cNvSpPr>
          <p:nvPr/>
        </p:nvSpPr>
        <p:spPr>
          <a:xfrm>
            <a:off x="314035" y="2206282"/>
            <a:ext cx="4457989" cy="2632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DIGITAL TALENT SCHOLARSHIP</a:t>
            </a:r>
          </a:p>
          <a:p>
            <a:pPr fontAlgn="base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2019</a:t>
            </a:r>
            <a:endParaRPr lang="en-US" sz="1800" dirty="0">
              <a:solidFill>
                <a:schemeClr val="accent1">
                  <a:lumMod val="50000"/>
                </a:schemeClr>
              </a:solidFill>
              <a:latin typeface="HP Simplified" panose="020B06060202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EA70F98-D6BF-44D5-864A-E8B8E6EA8A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28606" r="7380" b="32333"/>
          <a:stretch/>
        </p:blipFill>
        <p:spPr>
          <a:xfrm>
            <a:off x="2894620" y="559632"/>
            <a:ext cx="1591241" cy="7538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57E39DBC-BF39-4AA8-A8D4-8190CF567658}"/>
              </a:ext>
            </a:extLst>
          </p:cNvPr>
          <p:cNvSpPr/>
          <p:nvPr/>
        </p:nvSpPr>
        <p:spPr>
          <a:xfrm>
            <a:off x="457200" y="559634"/>
            <a:ext cx="1514628" cy="7539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LOGO</a:t>
            </a:r>
          </a:p>
          <a:p>
            <a:r>
              <a:rPr lang="en-US" dirty="0">
                <a:solidFill>
                  <a:srgbClr val="FF0000"/>
                </a:solidFill>
              </a:rPr>
              <a:t>UNIV/POLTEK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089B2762-C2F9-4BAC-B1EE-95539397A9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218" y="560072"/>
            <a:ext cx="719456" cy="75002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084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7C72692-7AB3-47FD-BD66-D9187CBEB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 </a:t>
            </a:r>
            <a:r>
              <a:rPr lang="en-US" dirty="0" err="1"/>
              <a:t>Regresi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E7871FE-C8DC-47E4-AC6C-634EC2F41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Regresi</a:t>
            </a:r>
            <a:r>
              <a:rPr lang="en-US" dirty="0"/>
              <a:t> Ordinal</a:t>
            </a:r>
          </a:p>
          <a:p>
            <a:r>
              <a:rPr lang="en-US" dirty="0" err="1"/>
              <a:t>Regresi</a:t>
            </a:r>
            <a:r>
              <a:rPr lang="en-US" dirty="0"/>
              <a:t> Poisson</a:t>
            </a:r>
          </a:p>
          <a:p>
            <a:r>
              <a:rPr lang="en-US" dirty="0"/>
              <a:t>Fast Forest Quantile </a:t>
            </a:r>
          </a:p>
          <a:p>
            <a:r>
              <a:rPr lang="en-US" dirty="0"/>
              <a:t>Linier, </a:t>
            </a:r>
            <a:r>
              <a:rPr lang="en-US" dirty="0" err="1"/>
              <a:t>Polinomial</a:t>
            </a:r>
            <a:r>
              <a:rPr lang="en-US" dirty="0"/>
              <a:t>, Lasso, Stepwise, Ridge</a:t>
            </a:r>
          </a:p>
          <a:p>
            <a:r>
              <a:rPr lang="en-US" dirty="0" err="1"/>
              <a:t>Regresi</a:t>
            </a:r>
            <a:r>
              <a:rPr lang="en-US" dirty="0"/>
              <a:t> Linier Bayesian </a:t>
            </a:r>
          </a:p>
          <a:p>
            <a:r>
              <a:rPr lang="en-US" dirty="0"/>
              <a:t>Neural Network</a:t>
            </a:r>
          </a:p>
          <a:p>
            <a:r>
              <a:rPr lang="en-US" dirty="0"/>
              <a:t>Decision Forest</a:t>
            </a:r>
          </a:p>
          <a:p>
            <a:r>
              <a:rPr lang="en-US" dirty="0" err="1"/>
              <a:t>Booseted</a:t>
            </a:r>
            <a:r>
              <a:rPr lang="en-US" dirty="0"/>
              <a:t> Decision Tree</a:t>
            </a:r>
          </a:p>
          <a:p>
            <a:r>
              <a:rPr lang="en-US" dirty="0"/>
              <a:t>KNN (K-nearest neighbors)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0D1CE47-D901-4753-8383-4A93038E6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97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908CDF7E-DD49-461C-B04A-AC81C5F250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Regresi</a:t>
            </a:r>
            <a:r>
              <a:rPr lang="en-US" dirty="0"/>
              <a:t> Linier </a:t>
            </a:r>
            <a:r>
              <a:rPr lang="en-US" dirty="0" err="1"/>
              <a:t>Sederhana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="" xmlns:a16="http://schemas.microsoft.com/office/drawing/2014/main" id="{6992570E-A6C8-4D6D-8890-756D38155E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BBA60D0-CB04-4DC4-A7A8-4D462AD65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496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="" xmlns:a16="http://schemas.microsoft.com/office/drawing/2014/main" id="{F0643353-BD17-4D74-8AFF-E542D279EC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4386973"/>
              </p:ext>
            </p:extLst>
          </p:nvPr>
        </p:nvGraphicFramePr>
        <p:xfrm>
          <a:off x="1865779" y="1962149"/>
          <a:ext cx="5655610" cy="438990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31122">
                  <a:extLst>
                    <a:ext uri="{9D8B030D-6E8A-4147-A177-3AD203B41FA5}">
                      <a16:colId xmlns="" xmlns:a16="http://schemas.microsoft.com/office/drawing/2014/main" val="3294037123"/>
                    </a:ext>
                  </a:extLst>
                </a:gridCol>
                <a:gridCol w="1131122">
                  <a:extLst>
                    <a:ext uri="{9D8B030D-6E8A-4147-A177-3AD203B41FA5}">
                      <a16:colId xmlns="" xmlns:a16="http://schemas.microsoft.com/office/drawing/2014/main" val="656442733"/>
                    </a:ext>
                  </a:extLst>
                </a:gridCol>
                <a:gridCol w="1131122">
                  <a:extLst>
                    <a:ext uri="{9D8B030D-6E8A-4147-A177-3AD203B41FA5}">
                      <a16:colId xmlns="" xmlns:a16="http://schemas.microsoft.com/office/drawing/2014/main" val="3674135898"/>
                    </a:ext>
                  </a:extLst>
                </a:gridCol>
                <a:gridCol w="1131122">
                  <a:extLst>
                    <a:ext uri="{9D8B030D-6E8A-4147-A177-3AD203B41FA5}">
                      <a16:colId xmlns="" xmlns:a16="http://schemas.microsoft.com/office/drawing/2014/main" val="3574616636"/>
                    </a:ext>
                  </a:extLst>
                </a:gridCol>
                <a:gridCol w="1131122">
                  <a:extLst>
                    <a:ext uri="{9D8B030D-6E8A-4147-A177-3AD203B41FA5}">
                      <a16:colId xmlns="" xmlns:a16="http://schemas.microsoft.com/office/drawing/2014/main" val="1716309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Ukuran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Mesin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Silinder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Konsumsi</a:t>
                      </a:r>
                      <a:r>
                        <a:rPr lang="en-US" dirty="0"/>
                        <a:t> BBM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Emisi</a:t>
                      </a:r>
                      <a:r>
                        <a:rPr lang="en-US" dirty="0"/>
                        <a:t> CO2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21769443"/>
                  </a:ext>
                </a:extLst>
              </a:tr>
              <a:tr h="412264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1872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73498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205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41828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00540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34623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06517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22039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00678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0824923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60649C0-2AC5-409B-9438-E92819AAA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2129" y="6360325"/>
            <a:ext cx="2057400" cy="365125"/>
          </a:xfrm>
        </p:spPr>
        <p:txBody>
          <a:bodyPr/>
          <a:lstStyle/>
          <a:p>
            <a:fld id="{48A2BCBC-50EF-4175-83E0-F618B60D4316}" type="slidenum">
              <a:rPr lang="en-US" smtClean="0"/>
              <a:t>12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="" xmlns:a16="http://schemas.microsoft.com/office/drawing/2014/main" id="{F5EA4DA8-1C24-4DDB-ABAF-0E584BC9B31F}"/>
              </a:ext>
            </a:extLst>
          </p:cNvPr>
          <p:cNvSpPr/>
          <p:nvPr/>
        </p:nvSpPr>
        <p:spPr>
          <a:xfrm>
            <a:off x="1595717" y="5999442"/>
            <a:ext cx="6024283" cy="35261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="" xmlns:a16="http://schemas.microsoft.com/office/drawing/2014/main" id="{4E453EC3-D9AD-4737-B7F2-DE2490BE11E8}"/>
              </a:ext>
            </a:extLst>
          </p:cNvPr>
          <p:cNvSpPr/>
          <p:nvPr/>
        </p:nvSpPr>
        <p:spPr>
          <a:xfrm>
            <a:off x="7620000" y="2575621"/>
            <a:ext cx="259977" cy="3423821"/>
          </a:xfrm>
          <a:prstGeom prst="rightBrace">
            <a:avLst>
              <a:gd name="adj1" fmla="val 8333"/>
              <a:gd name="adj2" fmla="val 591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651FA80-AFD2-4DFF-8A49-CAE63D7B5236}"/>
              </a:ext>
            </a:extLst>
          </p:cNvPr>
          <p:cNvSpPr txBox="1"/>
          <p:nvPr/>
        </p:nvSpPr>
        <p:spPr>
          <a:xfrm rot="16200000">
            <a:off x="7455350" y="4341032"/>
            <a:ext cx="1367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Nilai </a:t>
            </a:r>
            <a:r>
              <a:rPr lang="en-US" dirty="0" err="1"/>
              <a:t>kontinu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="" xmlns:a16="http://schemas.microsoft.com/office/drawing/2014/main" id="{C61567ED-84C8-40EC-923A-8B899A8AA030}"/>
              </a:ext>
            </a:extLst>
          </p:cNvPr>
          <p:cNvSpPr/>
          <p:nvPr/>
        </p:nvSpPr>
        <p:spPr>
          <a:xfrm>
            <a:off x="6445623" y="1913902"/>
            <a:ext cx="1013012" cy="4438151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96A78FD7-59E3-45A7-B548-532E77F71E67}"/>
              </a:ext>
            </a:extLst>
          </p:cNvPr>
          <p:cNvSpPr/>
          <p:nvPr/>
        </p:nvSpPr>
        <p:spPr>
          <a:xfrm>
            <a:off x="2893099" y="1913902"/>
            <a:ext cx="1167912" cy="4578973"/>
          </a:xfrm>
          <a:prstGeom prst="roundRect">
            <a:avLst>
              <a:gd name="adj" fmla="val 7661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7109991-89F7-4B4F-82F6-ABAA5A8C2D54}"/>
              </a:ext>
            </a:extLst>
          </p:cNvPr>
          <p:cNvSpPr txBox="1"/>
          <p:nvPr/>
        </p:nvSpPr>
        <p:spPr>
          <a:xfrm>
            <a:off x="2569680" y="1472671"/>
            <a:ext cx="177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X: variable </a:t>
            </a:r>
            <a:r>
              <a:rPr lang="en-US" dirty="0" err="1"/>
              <a:t>bebas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27E6E20-BE1A-44F5-9D62-0965224444A9}"/>
              </a:ext>
            </a:extLst>
          </p:cNvPr>
          <p:cNvSpPr txBox="1"/>
          <p:nvPr/>
        </p:nvSpPr>
        <p:spPr>
          <a:xfrm>
            <a:off x="6358065" y="1584545"/>
            <a:ext cx="1801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Y: variable </a:t>
            </a:r>
            <a:r>
              <a:rPr lang="en-US" dirty="0" err="1"/>
              <a:t>terikat</a:t>
            </a:r>
            <a:endParaRPr lang="en-US" dirty="0"/>
          </a:p>
        </p:txBody>
      </p:sp>
      <p:sp>
        <p:nvSpPr>
          <p:cNvPr id="3" name="Arrow: Curved Right 2">
            <a:extLst>
              <a:ext uri="{FF2B5EF4-FFF2-40B4-BE49-F238E27FC236}">
                <a16:creationId xmlns="" xmlns:a16="http://schemas.microsoft.com/office/drawing/2014/main" id="{AA480C68-AA2D-4BB1-88A5-6279C994A180}"/>
              </a:ext>
            </a:extLst>
          </p:cNvPr>
          <p:cNvSpPr/>
          <p:nvPr/>
        </p:nvSpPr>
        <p:spPr>
          <a:xfrm rot="5400000" flipV="1">
            <a:off x="5202477" y="-502998"/>
            <a:ext cx="867638" cy="3268854"/>
          </a:xfrm>
          <a:prstGeom prst="curvedRightArrow">
            <a:avLst>
              <a:gd name="adj1" fmla="val 22787"/>
              <a:gd name="adj2" fmla="val 114369"/>
              <a:gd name="adj3" fmla="val 496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A8C860-57A0-42E9-B127-827B36688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449" y="660051"/>
            <a:ext cx="8515350" cy="951191"/>
          </a:xfrm>
        </p:spPr>
        <p:txBody>
          <a:bodyPr>
            <a:noAutofit/>
          </a:bodyPr>
          <a:lstStyle/>
          <a:p>
            <a:r>
              <a:rPr lang="en-US" sz="2600" dirty="0" err="1"/>
              <a:t>Menggunakan</a:t>
            </a:r>
            <a:r>
              <a:rPr lang="en-US" sz="2600" dirty="0"/>
              <a:t> </a:t>
            </a:r>
            <a:r>
              <a:rPr lang="en-US" sz="2600" dirty="0" err="1"/>
              <a:t>Regresi</a:t>
            </a:r>
            <a:r>
              <a:rPr lang="en-US" sz="2600" dirty="0"/>
              <a:t> Linier </a:t>
            </a:r>
            <a:r>
              <a:rPr lang="en-US" sz="2600" dirty="0" err="1"/>
              <a:t>untuk</a:t>
            </a:r>
            <a:r>
              <a:rPr lang="en-US" sz="2600" dirty="0"/>
              <a:t> </a:t>
            </a:r>
            <a:r>
              <a:rPr lang="en-US" sz="2600" dirty="0" err="1"/>
              <a:t>memperkirakan</a:t>
            </a:r>
            <a:r>
              <a:rPr lang="en-US" sz="2600" dirty="0"/>
              <a:t> </a:t>
            </a:r>
            <a:r>
              <a:rPr lang="en-US" sz="2600" dirty="0" err="1"/>
              <a:t>nilai</a:t>
            </a:r>
            <a:r>
              <a:rPr lang="en-US" sz="2600" dirty="0"/>
              <a:t> </a:t>
            </a:r>
            <a:r>
              <a:rPr lang="en-US" sz="2600" dirty="0" err="1"/>
              <a:t>kontinu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4117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FF734C53-635C-4E44-BFD8-04A71D1FACDF}"/>
              </a:ext>
            </a:extLst>
          </p:cNvPr>
          <p:cNvSpPr/>
          <p:nvPr/>
        </p:nvSpPr>
        <p:spPr>
          <a:xfrm>
            <a:off x="0" y="1591470"/>
            <a:ext cx="9029700" cy="2409824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709102-2D17-44C3-8361-C870FE9FA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Topologi</a:t>
            </a:r>
            <a:r>
              <a:rPr lang="en-US" dirty="0"/>
              <a:t> </a:t>
            </a:r>
            <a:r>
              <a:rPr lang="en-US" dirty="0" err="1"/>
              <a:t>Regresi</a:t>
            </a:r>
            <a:r>
              <a:rPr lang="en-US" dirty="0"/>
              <a:t> Linier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155EE28-24A1-4872-8121-EAB8BC5BD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8515350" cy="4351338"/>
          </a:xfrm>
        </p:spPr>
        <p:txBody>
          <a:bodyPr/>
          <a:lstStyle/>
          <a:p>
            <a:r>
              <a:rPr lang="en-US" dirty="0" err="1"/>
              <a:t>Regresi</a:t>
            </a:r>
            <a:r>
              <a:rPr lang="en-US" dirty="0"/>
              <a:t> Linier </a:t>
            </a:r>
            <a:r>
              <a:rPr lang="en-US" dirty="0" err="1"/>
              <a:t>Sederhana</a:t>
            </a:r>
            <a:endParaRPr lang="en-US" dirty="0"/>
          </a:p>
          <a:p>
            <a:pPr lvl="1"/>
            <a:r>
              <a:rPr lang="en-US" dirty="0" err="1"/>
              <a:t>Prediksi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Emisi</a:t>
            </a:r>
            <a:r>
              <a:rPr lang="en-US" dirty="0">
                <a:solidFill>
                  <a:srgbClr val="FF0000"/>
                </a:solidFill>
              </a:rPr>
              <a:t> CO2</a:t>
            </a:r>
            <a:r>
              <a:rPr lang="en-US" dirty="0"/>
              <a:t> vs </a:t>
            </a:r>
            <a:r>
              <a:rPr lang="en-US" dirty="0" err="1">
                <a:solidFill>
                  <a:srgbClr val="0070C0"/>
                </a:solidFill>
              </a:rPr>
              <a:t>Ukuran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Mesin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mobil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Regresi</a:t>
            </a:r>
            <a:r>
              <a:rPr lang="en-US" dirty="0"/>
              <a:t> Linier </a:t>
            </a:r>
            <a:r>
              <a:rPr lang="en-US" dirty="0" err="1"/>
              <a:t>Berganda</a:t>
            </a:r>
            <a:r>
              <a:rPr lang="en-US" dirty="0"/>
              <a:t> (Multiple Linear Regression):</a:t>
            </a:r>
          </a:p>
          <a:p>
            <a:pPr lvl="1"/>
            <a:r>
              <a:rPr lang="en-US" dirty="0" err="1"/>
              <a:t>Prediksi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Emisi</a:t>
            </a:r>
            <a:r>
              <a:rPr lang="en-US" dirty="0">
                <a:solidFill>
                  <a:srgbClr val="FF0000"/>
                </a:solidFill>
              </a:rPr>
              <a:t> CO2 </a:t>
            </a:r>
            <a:r>
              <a:rPr lang="en-US" dirty="0"/>
              <a:t>vs </a:t>
            </a:r>
            <a:r>
              <a:rPr lang="en-US" dirty="0" err="1">
                <a:solidFill>
                  <a:srgbClr val="0070C0"/>
                </a:solidFill>
              </a:rPr>
              <a:t>Ukuran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Mesin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dan </a:t>
            </a:r>
            <a:r>
              <a:rPr lang="en-US" dirty="0" err="1">
                <a:solidFill>
                  <a:srgbClr val="0070C0"/>
                </a:solidFill>
              </a:rPr>
              <a:t>Silinder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mobil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BBA60D0-CB04-4DC4-A7A8-4D462AD65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13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1398ED75-CDA1-4591-88F6-9F85B28E9D3F}"/>
              </a:ext>
            </a:extLst>
          </p:cNvPr>
          <p:cNvGrpSpPr/>
          <p:nvPr/>
        </p:nvGrpSpPr>
        <p:grpSpPr>
          <a:xfrm>
            <a:off x="1717630" y="3040693"/>
            <a:ext cx="6175723" cy="776613"/>
            <a:chOff x="1174705" y="3040693"/>
            <a:chExt cx="6175723" cy="776613"/>
          </a:xfrm>
        </p:grpSpPr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11B4E615-C78C-44F4-B4B9-897D59D82E38}"/>
                </a:ext>
              </a:extLst>
            </p:cNvPr>
            <p:cNvSpPr/>
            <p:nvPr/>
          </p:nvSpPr>
          <p:spPr>
            <a:xfrm>
              <a:off x="3765245" y="3040693"/>
              <a:ext cx="1613509" cy="7766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Regresi</a:t>
              </a:r>
              <a:r>
                <a:rPr lang="en-US" dirty="0"/>
                <a:t> Linier</a:t>
              </a:r>
              <a:br>
                <a:rPr lang="en-US" dirty="0"/>
              </a:br>
              <a:r>
                <a:rPr lang="en-US" dirty="0" err="1"/>
                <a:t>Sederhana</a:t>
              </a:r>
              <a:endParaRPr lang="en-US" dirty="0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="" xmlns:a16="http://schemas.microsoft.com/office/drawing/2014/main" id="{9475742F-5797-414E-949B-F704D152E6E0}"/>
                </a:ext>
              </a:extLst>
            </p:cNvPr>
            <p:cNvSpPr/>
            <p:nvPr/>
          </p:nvSpPr>
          <p:spPr>
            <a:xfrm>
              <a:off x="3199225" y="3122578"/>
              <a:ext cx="450937" cy="676406"/>
            </a:xfrm>
            <a:prstGeom prst="right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="" xmlns:a16="http://schemas.microsoft.com/office/drawing/2014/main" id="{62222C33-E2E9-4D3F-95DC-671E1B939701}"/>
                </a:ext>
              </a:extLst>
            </p:cNvPr>
            <p:cNvSpPr/>
            <p:nvPr/>
          </p:nvSpPr>
          <p:spPr>
            <a:xfrm>
              <a:off x="5426379" y="3090796"/>
              <a:ext cx="457200" cy="676406"/>
            </a:xfrm>
            <a:prstGeom prst="right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328FEC5B-4761-437F-90B3-70D57D1FEE3C}"/>
                </a:ext>
              </a:extLst>
            </p:cNvPr>
            <p:cNvSpPr/>
            <p:nvPr/>
          </p:nvSpPr>
          <p:spPr>
            <a:xfrm>
              <a:off x="1174705" y="3128468"/>
              <a:ext cx="19892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2" algn="r"/>
              <a:r>
                <a:rPr lang="en-US" dirty="0" err="1"/>
                <a:t>Variabel</a:t>
              </a:r>
              <a:r>
                <a:rPr lang="en-US" dirty="0"/>
                <a:t> </a:t>
              </a:r>
              <a:r>
                <a:rPr lang="en-US" dirty="0" err="1"/>
                <a:t>bebas</a:t>
              </a:r>
              <a:r>
                <a:rPr lang="en-US" dirty="0"/>
                <a:t>(x</a:t>
              </a:r>
              <a:r>
                <a:rPr lang="en-US" baseline="-25000" dirty="0"/>
                <a:t>1</a:t>
              </a:r>
              <a:r>
                <a:rPr lang="en-US" dirty="0"/>
                <a:t>): </a:t>
              </a:r>
              <a:br>
                <a:rPr lang="en-US" dirty="0"/>
              </a:br>
              <a:r>
                <a:rPr lang="en-US" dirty="0" err="1"/>
                <a:t>Ukuran</a:t>
              </a:r>
              <a:r>
                <a:rPr lang="en-US" dirty="0"/>
                <a:t> </a:t>
              </a:r>
              <a:r>
                <a:rPr lang="en-US" dirty="0" err="1"/>
                <a:t>Mesin</a:t>
              </a:r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020C5F41-AF80-4AA9-B492-3B1FA33324F9}"/>
                </a:ext>
              </a:extLst>
            </p:cNvPr>
            <p:cNvSpPr/>
            <p:nvPr/>
          </p:nvSpPr>
          <p:spPr>
            <a:xfrm>
              <a:off x="6060247" y="3128468"/>
              <a:ext cx="129018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2"/>
              <a:r>
                <a:rPr lang="en-US" dirty="0" err="1"/>
                <a:t>Prediksi</a:t>
              </a:r>
              <a:r>
                <a:rPr lang="en-US" dirty="0"/>
                <a:t> (y): </a:t>
              </a:r>
              <a:br>
                <a:rPr lang="en-US" dirty="0"/>
              </a:br>
              <a:r>
                <a:rPr lang="en-US" dirty="0" err="1"/>
                <a:t>Emisi</a:t>
              </a:r>
              <a:r>
                <a:rPr lang="en-US" dirty="0"/>
                <a:t> CO2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BA856470-99B5-43D9-B1F3-30D43264E1ED}"/>
              </a:ext>
            </a:extLst>
          </p:cNvPr>
          <p:cNvGrpSpPr/>
          <p:nvPr/>
        </p:nvGrpSpPr>
        <p:grpSpPr>
          <a:xfrm>
            <a:off x="962026" y="5341889"/>
            <a:ext cx="6931327" cy="776613"/>
            <a:chOff x="419101" y="5341889"/>
            <a:chExt cx="6931327" cy="776613"/>
          </a:xfrm>
        </p:grpSpPr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C8403A7E-84F4-4D25-B9AC-E2C0A1CD7337}"/>
                </a:ext>
              </a:extLst>
            </p:cNvPr>
            <p:cNvSpPr/>
            <p:nvPr/>
          </p:nvSpPr>
          <p:spPr>
            <a:xfrm>
              <a:off x="3765245" y="5341889"/>
              <a:ext cx="1613509" cy="776613"/>
            </a:xfrm>
            <a:prstGeom prst="rect">
              <a:avLst/>
            </a:prstGeom>
            <a:solidFill>
              <a:srgbClr val="CC6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Regresi</a:t>
              </a:r>
              <a:r>
                <a:rPr lang="en-US" dirty="0"/>
                <a:t> Linier</a:t>
              </a:r>
              <a:br>
                <a:rPr lang="en-US" dirty="0"/>
              </a:br>
              <a:r>
                <a:rPr lang="en-US" dirty="0" err="1"/>
                <a:t>Berganda</a:t>
              </a:r>
              <a:endParaRPr lang="en-US" dirty="0"/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="" xmlns:a16="http://schemas.microsoft.com/office/drawing/2014/main" id="{C06B68CF-9774-4A8B-BBDC-4D3C53DB3B3F}"/>
                </a:ext>
              </a:extLst>
            </p:cNvPr>
            <p:cNvSpPr/>
            <p:nvPr/>
          </p:nvSpPr>
          <p:spPr>
            <a:xfrm>
              <a:off x="3199225" y="5423774"/>
              <a:ext cx="450937" cy="676406"/>
            </a:xfrm>
            <a:prstGeom prst="right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="" xmlns:a16="http://schemas.microsoft.com/office/drawing/2014/main" id="{902239F8-B4E3-4223-9227-84D2648CFEB5}"/>
                </a:ext>
              </a:extLst>
            </p:cNvPr>
            <p:cNvSpPr/>
            <p:nvPr/>
          </p:nvSpPr>
          <p:spPr>
            <a:xfrm>
              <a:off x="5426379" y="5391992"/>
              <a:ext cx="457200" cy="676406"/>
            </a:xfrm>
            <a:prstGeom prst="right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A200C562-133F-4D1E-A275-D372808AB987}"/>
                </a:ext>
              </a:extLst>
            </p:cNvPr>
            <p:cNvSpPr/>
            <p:nvPr/>
          </p:nvSpPr>
          <p:spPr>
            <a:xfrm>
              <a:off x="419101" y="5429664"/>
              <a:ext cx="274489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2" algn="r"/>
              <a:r>
                <a:rPr lang="en-US" dirty="0" err="1"/>
                <a:t>Variabel</a:t>
              </a:r>
              <a:r>
                <a:rPr lang="en-US" dirty="0"/>
                <a:t> </a:t>
              </a:r>
              <a:r>
                <a:rPr lang="en-US" dirty="0" err="1"/>
                <a:t>bebas</a:t>
              </a:r>
              <a:r>
                <a:rPr lang="en-US" dirty="0"/>
                <a:t>(x</a:t>
              </a:r>
              <a:r>
                <a:rPr lang="en-US" baseline="-25000" dirty="0"/>
                <a:t>1, </a:t>
              </a:r>
              <a:r>
                <a:rPr lang="en-US" dirty="0"/>
                <a:t>x</a:t>
              </a:r>
              <a:r>
                <a:rPr lang="en-US" baseline="-25000" dirty="0"/>
                <a:t>2</a:t>
              </a:r>
              <a:r>
                <a:rPr lang="en-US" dirty="0"/>
                <a:t>,…): </a:t>
              </a:r>
              <a:br>
                <a:rPr lang="en-US" dirty="0"/>
              </a:br>
              <a:r>
                <a:rPr lang="en-US" dirty="0" err="1"/>
                <a:t>Ukuran</a:t>
              </a:r>
              <a:r>
                <a:rPr lang="en-US" dirty="0"/>
                <a:t> </a:t>
              </a:r>
              <a:r>
                <a:rPr lang="en-US" dirty="0" err="1"/>
                <a:t>Mesin</a:t>
              </a:r>
              <a:r>
                <a:rPr lang="en-US" dirty="0"/>
                <a:t>, </a:t>
              </a:r>
              <a:r>
                <a:rPr lang="en-US" dirty="0" err="1"/>
                <a:t>Silinder</a:t>
              </a:r>
              <a:r>
                <a:rPr lang="en-US" dirty="0"/>
                <a:t>, …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DF033CC4-EADB-42B6-AB7E-4B1CCFB34701}"/>
                </a:ext>
              </a:extLst>
            </p:cNvPr>
            <p:cNvSpPr/>
            <p:nvPr/>
          </p:nvSpPr>
          <p:spPr>
            <a:xfrm>
              <a:off x="6060247" y="5429664"/>
              <a:ext cx="129018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2"/>
              <a:r>
                <a:rPr lang="en-US" dirty="0" err="1"/>
                <a:t>Prediksi</a:t>
              </a:r>
              <a:r>
                <a:rPr lang="en-US" dirty="0"/>
                <a:t> (y): </a:t>
              </a:r>
              <a:br>
                <a:rPr lang="en-US" dirty="0"/>
              </a:br>
              <a:r>
                <a:rPr lang="en-US" dirty="0" err="1"/>
                <a:t>Emisi</a:t>
              </a:r>
              <a:r>
                <a:rPr lang="en-US" dirty="0"/>
                <a:t> CO2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178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709102-2D17-44C3-8361-C870FE9FA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Cara </a:t>
            </a:r>
            <a:r>
              <a:rPr lang="en-US" dirty="0" err="1"/>
              <a:t>menerapkan</a:t>
            </a:r>
            <a:r>
              <a:rPr lang="en-US" dirty="0"/>
              <a:t> </a:t>
            </a:r>
            <a:r>
              <a:rPr lang="en-US" dirty="0" err="1"/>
              <a:t>regresi</a:t>
            </a:r>
            <a:r>
              <a:rPr lang="en-US" dirty="0"/>
              <a:t> linier</a:t>
            </a:r>
          </a:p>
        </p:txBody>
      </p:sp>
      <p:graphicFrame>
        <p:nvGraphicFramePr>
          <p:cNvPr id="10" name="Content Placeholder 4">
            <a:extLst>
              <a:ext uri="{FF2B5EF4-FFF2-40B4-BE49-F238E27FC236}">
                <a16:creationId xmlns="" xmlns:a16="http://schemas.microsoft.com/office/drawing/2014/main" id="{DA911B77-DD80-4815-9472-2293C6B41D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2463716"/>
              </p:ext>
            </p:extLst>
          </p:nvPr>
        </p:nvGraphicFramePr>
        <p:xfrm>
          <a:off x="215992" y="2123512"/>
          <a:ext cx="4063815" cy="336351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1537">
                  <a:extLst>
                    <a:ext uri="{9D8B030D-6E8A-4147-A177-3AD203B41FA5}">
                      <a16:colId xmlns="" xmlns:a16="http://schemas.microsoft.com/office/drawing/2014/main" val="3294037123"/>
                    </a:ext>
                  </a:extLst>
                </a:gridCol>
                <a:gridCol w="923365">
                  <a:extLst>
                    <a:ext uri="{9D8B030D-6E8A-4147-A177-3AD203B41FA5}">
                      <a16:colId xmlns="" xmlns:a16="http://schemas.microsoft.com/office/drawing/2014/main" val="656442733"/>
                    </a:ext>
                  </a:extLst>
                </a:gridCol>
                <a:gridCol w="950259">
                  <a:extLst>
                    <a:ext uri="{9D8B030D-6E8A-4147-A177-3AD203B41FA5}">
                      <a16:colId xmlns="" xmlns:a16="http://schemas.microsoft.com/office/drawing/2014/main" val="3674135898"/>
                    </a:ext>
                  </a:extLst>
                </a:gridCol>
                <a:gridCol w="965891">
                  <a:extLst>
                    <a:ext uri="{9D8B030D-6E8A-4147-A177-3AD203B41FA5}">
                      <a16:colId xmlns="" xmlns:a16="http://schemas.microsoft.com/office/drawing/2014/main" val="3574616636"/>
                    </a:ext>
                  </a:extLst>
                </a:gridCol>
                <a:gridCol w="812763">
                  <a:extLst>
                    <a:ext uri="{9D8B030D-6E8A-4147-A177-3AD203B41FA5}">
                      <a16:colId xmlns="" xmlns:a16="http://schemas.microsoft.com/office/drawing/2014/main" val="1716309829"/>
                    </a:ext>
                  </a:extLst>
                </a:gridCol>
              </a:tblGrid>
              <a:tr h="473341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Ukuran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Mesin</a:t>
                      </a:r>
                      <a:endParaRPr lang="en-US" sz="1400" dirty="0"/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Silinder</a:t>
                      </a:r>
                      <a:endParaRPr lang="en-US" sz="1400" dirty="0"/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Konsumsi</a:t>
                      </a:r>
                      <a:r>
                        <a:rPr lang="en-US" sz="1400" dirty="0"/>
                        <a:t> BBM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Emisi</a:t>
                      </a:r>
                      <a:r>
                        <a:rPr lang="en-US" sz="1400" dirty="0"/>
                        <a:t> CO2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4021769443"/>
                  </a:ext>
                </a:extLst>
              </a:tr>
              <a:tr h="304870"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2.0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8.5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196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4118724466"/>
                  </a:ext>
                </a:extLst>
              </a:tr>
              <a:tr h="274237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2.4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9.6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221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4273498667"/>
                  </a:ext>
                </a:extLst>
              </a:tr>
              <a:tr h="274237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1.5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5.9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136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312054320"/>
                  </a:ext>
                </a:extLst>
              </a:tr>
              <a:tr h="274237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3.5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11.1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255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2341828250"/>
                  </a:ext>
                </a:extLst>
              </a:tr>
              <a:tr h="274237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3.5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10.6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244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500540636"/>
                  </a:ext>
                </a:extLst>
              </a:tr>
              <a:tr h="274237"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3.5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10.0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230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1434623711"/>
                  </a:ext>
                </a:extLst>
              </a:tr>
              <a:tr h="274237"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3.5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10.1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232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2006517120"/>
                  </a:ext>
                </a:extLst>
              </a:tr>
              <a:tr h="274237"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3.7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11.1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255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4022039315"/>
                  </a:ext>
                </a:extLst>
              </a:tr>
              <a:tr h="274237"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3.7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11.6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267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3200678803"/>
                  </a:ext>
                </a:extLst>
              </a:tr>
              <a:tr h="274237">
                <a:tc>
                  <a:txBody>
                    <a:bodyPr/>
                    <a:lstStyle/>
                    <a:p>
                      <a:r>
                        <a:rPr lang="en-US" sz="1400" dirty="0"/>
                        <a:t>9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2.4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9.2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?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3708249239"/>
                  </a:ext>
                </a:extLst>
              </a:tr>
            </a:tbl>
          </a:graphicData>
        </a:graphic>
      </p:graphicFrame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E5DB6DCE-673B-4BC7-B34B-7FA74CE590E6}"/>
              </a:ext>
            </a:extLst>
          </p:cNvPr>
          <p:cNvGrpSpPr/>
          <p:nvPr/>
        </p:nvGrpSpPr>
        <p:grpSpPr>
          <a:xfrm>
            <a:off x="4339968" y="2227792"/>
            <a:ext cx="4821959" cy="3259919"/>
            <a:chOff x="4402723" y="2227792"/>
            <a:chExt cx="4821959" cy="3259919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0A0E1468-2D41-4862-BAC5-83B7E8153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23011" y="2227792"/>
              <a:ext cx="4401671" cy="288909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F541752E-1354-422B-A619-8F352C6AAA6B}"/>
                </a:ext>
              </a:extLst>
            </p:cNvPr>
            <p:cNvSpPr txBox="1"/>
            <p:nvPr/>
          </p:nvSpPr>
          <p:spPr>
            <a:xfrm>
              <a:off x="6517342" y="5149157"/>
              <a:ext cx="13447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Ukuran</a:t>
              </a:r>
              <a:r>
                <a:rPr lang="en-US" sz="1600" dirty="0"/>
                <a:t> </a:t>
              </a:r>
              <a:r>
                <a:rPr lang="en-US" sz="1600" dirty="0" err="1"/>
                <a:t>Mesin</a:t>
              </a:r>
              <a:endParaRPr lang="en-US" sz="16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B4D18E91-8BDB-492E-BAE5-6303B17FF33F}"/>
                </a:ext>
              </a:extLst>
            </p:cNvPr>
            <p:cNvSpPr txBox="1"/>
            <p:nvPr/>
          </p:nvSpPr>
          <p:spPr>
            <a:xfrm rot="16200000">
              <a:off x="4063784" y="3503063"/>
              <a:ext cx="10164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Emisi</a:t>
              </a:r>
              <a:r>
                <a:rPr lang="en-US" sz="1600" dirty="0"/>
                <a:t> CO2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414FFF86-5228-4A3B-9DD6-88861830C234}"/>
              </a:ext>
            </a:extLst>
          </p:cNvPr>
          <p:cNvSpPr/>
          <p:nvPr/>
        </p:nvSpPr>
        <p:spPr>
          <a:xfrm rot="16200000">
            <a:off x="3751383" y="3503407"/>
            <a:ext cx="1515035" cy="3378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D1C2C4C6-321F-4973-98F5-CF4724AAA1AA}"/>
              </a:ext>
            </a:extLst>
          </p:cNvPr>
          <p:cNvSpPr/>
          <p:nvPr/>
        </p:nvSpPr>
        <p:spPr>
          <a:xfrm>
            <a:off x="6373904" y="5149157"/>
            <a:ext cx="1515035" cy="3378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CF5A7F73-AB1E-420F-AE68-AAF293C3E719}"/>
              </a:ext>
            </a:extLst>
          </p:cNvPr>
          <p:cNvSpPr/>
          <p:nvPr/>
        </p:nvSpPr>
        <p:spPr>
          <a:xfrm>
            <a:off x="609602" y="2119086"/>
            <a:ext cx="923364" cy="334042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="" xmlns:a16="http://schemas.microsoft.com/office/drawing/2014/main" id="{2817380A-B541-4B83-8867-E296B1FFBF0E}"/>
              </a:ext>
            </a:extLst>
          </p:cNvPr>
          <p:cNvSpPr/>
          <p:nvPr/>
        </p:nvSpPr>
        <p:spPr>
          <a:xfrm>
            <a:off x="3675529" y="5149157"/>
            <a:ext cx="412377" cy="40896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99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9" grpId="0" animBg="1"/>
      <p:bldP spid="23" grpId="0" animBg="1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709102-2D17-44C3-8361-C870FE9FA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Cara </a:t>
            </a:r>
            <a:r>
              <a:rPr lang="en-US" dirty="0" err="1"/>
              <a:t>menerapkan</a:t>
            </a:r>
            <a:r>
              <a:rPr lang="en-US" dirty="0"/>
              <a:t> </a:t>
            </a:r>
            <a:r>
              <a:rPr lang="en-US" dirty="0" err="1"/>
              <a:t>regresi</a:t>
            </a:r>
            <a:r>
              <a:rPr lang="en-US" dirty="0"/>
              <a:t> linier</a:t>
            </a:r>
          </a:p>
        </p:txBody>
      </p:sp>
      <p:graphicFrame>
        <p:nvGraphicFramePr>
          <p:cNvPr id="10" name="Content Placeholder 4">
            <a:extLst>
              <a:ext uri="{FF2B5EF4-FFF2-40B4-BE49-F238E27FC236}">
                <a16:creationId xmlns="" xmlns:a16="http://schemas.microsoft.com/office/drawing/2014/main" id="{DA911B77-DD80-4815-9472-2293C6B41D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15859"/>
              </p:ext>
            </p:extLst>
          </p:nvPr>
        </p:nvGraphicFramePr>
        <p:xfrm>
          <a:off x="215992" y="2123512"/>
          <a:ext cx="4063815" cy="336351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1537">
                  <a:extLst>
                    <a:ext uri="{9D8B030D-6E8A-4147-A177-3AD203B41FA5}">
                      <a16:colId xmlns="" xmlns:a16="http://schemas.microsoft.com/office/drawing/2014/main" val="3294037123"/>
                    </a:ext>
                  </a:extLst>
                </a:gridCol>
                <a:gridCol w="923365">
                  <a:extLst>
                    <a:ext uri="{9D8B030D-6E8A-4147-A177-3AD203B41FA5}">
                      <a16:colId xmlns="" xmlns:a16="http://schemas.microsoft.com/office/drawing/2014/main" val="656442733"/>
                    </a:ext>
                  </a:extLst>
                </a:gridCol>
                <a:gridCol w="950259">
                  <a:extLst>
                    <a:ext uri="{9D8B030D-6E8A-4147-A177-3AD203B41FA5}">
                      <a16:colId xmlns="" xmlns:a16="http://schemas.microsoft.com/office/drawing/2014/main" val="3674135898"/>
                    </a:ext>
                  </a:extLst>
                </a:gridCol>
                <a:gridCol w="965891">
                  <a:extLst>
                    <a:ext uri="{9D8B030D-6E8A-4147-A177-3AD203B41FA5}">
                      <a16:colId xmlns="" xmlns:a16="http://schemas.microsoft.com/office/drawing/2014/main" val="3574616636"/>
                    </a:ext>
                  </a:extLst>
                </a:gridCol>
                <a:gridCol w="812763">
                  <a:extLst>
                    <a:ext uri="{9D8B030D-6E8A-4147-A177-3AD203B41FA5}">
                      <a16:colId xmlns="" xmlns:a16="http://schemas.microsoft.com/office/drawing/2014/main" val="1716309829"/>
                    </a:ext>
                  </a:extLst>
                </a:gridCol>
              </a:tblGrid>
              <a:tr h="473341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Ukuran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Mesin</a:t>
                      </a:r>
                      <a:endParaRPr lang="en-US" sz="1400" dirty="0"/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Silinder</a:t>
                      </a:r>
                      <a:endParaRPr lang="en-US" sz="1400" dirty="0"/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Konsumsi</a:t>
                      </a:r>
                      <a:r>
                        <a:rPr lang="en-US" sz="1400" dirty="0"/>
                        <a:t> BBM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Emisi</a:t>
                      </a:r>
                      <a:r>
                        <a:rPr lang="en-US" sz="1400" dirty="0"/>
                        <a:t> CO2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4021769443"/>
                  </a:ext>
                </a:extLst>
              </a:tr>
              <a:tr h="304870"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2.0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8.5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196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4118724466"/>
                  </a:ext>
                </a:extLst>
              </a:tr>
              <a:tr h="274237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2.4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9.6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221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4273498667"/>
                  </a:ext>
                </a:extLst>
              </a:tr>
              <a:tr h="274237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1.5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5.9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136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312054320"/>
                  </a:ext>
                </a:extLst>
              </a:tr>
              <a:tr h="274237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3.5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11.1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255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2341828250"/>
                  </a:ext>
                </a:extLst>
              </a:tr>
              <a:tr h="274237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3.5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10.6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244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500540636"/>
                  </a:ext>
                </a:extLst>
              </a:tr>
              <a:tr h="274237"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3.5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10.0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230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1434623711"/>
                  </a:ext>
                </a:extLst>
              </a:tr>
              <a:tr h="274237"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3.5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10.1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232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2006517120"/>
                  </a:ext>
                </a:extLst>
              </a:tr>
              <a:tr h="274237"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3.7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11.1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255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4022039315"/>
                  </a:ext>
                </a:extLst>
              </a:tr>
              <a:tr h="274237"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3.7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11.6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267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3200678803"/>
                  </a:ext>
                </a:extLst>
              </a:tr>
              <a:tr h="274237">
                <a:tc>
                  <a:txBody>
                    <a:bodyPr/>
                    <a:lstStyle/>
                    <a:p>
                      <a:r>
                        <a:rPr lang="en-US" sz="1400" dirty="0"/>
                        <a:t>9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2.4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9.2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?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3708249239"/>
                  </a:ext>
                </a:extLst>
              </a:tr>
            </a:tbl>
          </a:graphicData>
        </a:graphic>
      </p:graphicFrame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E5DB6DCE-673B-4BC7-B34B-7FA74CE590E6}"/>
              </a:ext>
            </a:extLst>
          </p:cNvPr>
          <p:cNvGrpSpPr/>
          <p:nvPr/>
        </p:nvGrpSpPr>
        <p:grpSpPr>
          <a:xfrm>
            <a:off x="4339968" y="2227792"/>
            <a:ext cx="4821959" cy="3259919"/>
            <a:chOff x="4402723" y="2227792"/>
            <a:chExt cx="4821959" cy="3259919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0A0E1468-2D41-4862-BAC5-83B7E8153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23011" y="2227792"/>
              <a:ext cx="4401671" cy="288909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F541752E-1354-422B-A619-8F352C6AAA6B}"/>
                </a:ext>
              </a:extLst>
            </p:cNvPr>
            <p:cNvSpPr txBox="1"/>
            <p:nvPr/>
          </p:nvSpPr>
          <p:spPr>
            <a:xfrm>
              <a:off x="6517342" y="5149157"/>
              <a:ext cx="17086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</a:t>
              </a:r>
              <a:r>
                <a:rPr lang="en-US" sz="1600" baseline="-25000" dirty="0"/>
                <a:t>1</a:t>
              </a:r>
              <a:r>
                <a:rPr lang="en-US" sz="1600" dirty="0"/>
                <a:t> (</a:t>
              </a:r>
              <a:r>
                <a:rPr lang="en-US" sz="1600" dirty="0" err="1"/>
                <a:t>Ukuran</a:t>
              </a:r>
              <a:r>
                <a:rPr lang="en-US" sz="1600" dirty="0"/>
                <a:t> </a:t>
              </a:r>
              <a:r>
                <a:rPr lang="en-US" sz="1600" dirty="0" err="1"/>
                <a:t>Mesin</a:t>
              </a:r>
              <a:r>
                <a:rPr lang="en-US" sz="1600" dirty="0"/>
                <a:t>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B4D18E91-8BDB-492E-BAE5-6303B17FF33F}"/>
                </a:ext>
              </a:extLst>
            </p:cNvPr>
            <p:cNvSpPr txBox="1"/>
            <p:nvPr/>
          </p:nvSpPr>
          <p:spPr>
            <a:xfrm rot="16200000">
              <a:off x="3928330" y="3503063"/>
              <a:ext cx="12873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Y (</a:t>
              </a:r>
              <a:r>
                <a:rPr lang="en-US" sz="1600" dirty="0" err="1"/>
                <a:t>Emisi</a:t>
              </a:r>
              <a:r>
                <a:rPr lang="en-US" sz="1600" dirty="0"/>
                <a:t> CO2)</a:t>
              </a:r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CF0B27CC-478F-48B7-B223-AD7945EB01EB}"/>
              </a:ext>
            </a:extLst>
          </p:cNvPr>
          <p:cNvCxnSpPr>
            <a:cxnSpLocks/>
          </p:cNvCxnSpPr>
          <p:nvPr/>
        </p:nvCxnSpPr>
        <p:spPr>
          <a:xfrm flipV="1">
            <a:off x="5253318" y="2653553"/>
            <a:ext cx="3594847" cy="18556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0A7CC3F6-5B22-468F-B29B-CF892C7DA3EC}"/>
              </a:ext>
            </a:extLst>
          </p:cNvPr>
          <p:cNvGrpSpPr/>
          <p:nvPr/>
        </p:nvGrpSpPr>
        <p:grpSpPr>
          <a:xfrm>
            <a:off x="5091953" y="4144696"/>
            <a:ext cx="869576" cy="758999"/>
            <a:chOff x="5091953" y="4144696"/>
            <a:chExt cx="869576" cy="758999"/>
          </a:xfrm>
        </p:grpSpPr>
        <p:cxnSp>
          <p:nvCxnSpPr>
            <p:cNvPr id="7" name="Straight Connector 6">
              <a:extLst>
                <a:ext uri="{FF2B5EF4-FFF2-40B4-BE49-F238E27FC236}">
                  <a16:creationId xmlns="" xmlns:a16="http://schemas.microsoft.com/office/drawing/2014/main" id="{BE374634-0F90-40E6-8FB1-596083F60A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61529" y="4144696"/>
              <a:ext cx="0" cy="758999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="" xmlns:a16="http://schemas.microsoft.com/office/drawing/2014/main" id="{6FA696E7-4DD3-45EB-9C84-54298B2404AD}"/>
                </a:ext>
              </a:extLst>
            </p:cNvPr>
            <p:cNvCxnSpPr>
              <a:cxnSpLocks/>
            </p:cNvCxnSpPr>
            <p:nvPr/>
          </p:nvCxnSpPr>
          <p:spPr>
            <a:xfrm>
              <a:off x="5091953" y="4144696"/>
              <a:ext cx="86957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D3849EC4-5192-4A4C-988E-37AD94D8D834}"/>
              </a:ext>
            </a:extLst>
          </p:cNvPr>
          <p:cNvGrpSpPr/>
          <p:nvPr/>
        </p:nvGrpSpPr>
        <p:grpSpPr>
          <a:xfrm>
            <a:off x="5871882" y="4840464"/>
            <a:ext cx="476412" cy="847302"/>
            <a:chOff x="5871882" y="4840464"/>
            <a:chExt cx="476412" cy="847302"/>
          </a:xfrm>
        </p:grpSpPr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993911D6-9540-4C5A-AD78-D66A6354B56A}"/>
                </a:ext>
              </a:extLst>
            </p:cNvPr>
            <p:cNvSpPr txBox="1"/>
            <p:nvPr/>
          </p:nvSpPr>
          <p:spPr>
            <a:xfrm>
              <a:off x="5871882" y="531843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2.4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="" xmlns:a16="http://schemas.microsoft.com/office/drawing/2014/main" id="{D504ED26-0116-410F-BC6A-40DFF4A91CD4}"/>
                </a:ext>
              </a:extLst>
            </p:cNvPr>
            <p:cNvCxnSpPr>
              <a:stCxn id="12" idx="0"/>
            </p:cNvCxnSpPr>
            <p:nvPr/>
          </p:nvCxnSpPr>
          <p:spPr>
            <a:xfrm flipH="1" flipV="1">
              <a:off x="5961529" y="4932224"/>
              <a:ext cx="148559" cy="3862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="" xmlns:a16="http://schemas.microsoft.com/office/drawing/2014/main" id="{68BA2E44-A1DF-408F-A7E3-7C8EEB0A506C}"/>
                </a:ext>
              </a:extLst>
            </p:cNvPr>
            <p:cNvSpPr/>
            <p:nvPr/>
          </p:nvSpPr>
          <p:spPr>
            <a:xfrm>
              <a:off x="5899653" y="4840464"/>
              <a:ext cx="109260" cy="109260"/>
            </a:xfrm>
            <a:prstGeom prst="ellipse">
              <a:avLst/>
            </a:prstGeom>
            <a:solidFill>
              <a:srgbClr val="00B0F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920E1296-D62C-472D-926B-408C7B8523EB}"/>
              </a:ext>
            </a:extLst>
          </p:cNvPr>
          <p:cNvGrpSpPr/>
          <p:nvPr/>
        </p:nvGrpSpPr>
        <p:grpSpPr>
          <a:xfrm>
            <a:off x="5048561" y="2891505"/>
            <a:ext cx="1061527" cy="1307821"/>
            <a:chOff x="5048561" y="2891505"/>
            <a:chExt cx="1061527" cy="1307821"/>
          </a:xfrm>
        </p:grpSpPr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4DA88910-3658-4263-903B-A4845AF958B6}"/>
                </a:ext>
              </a:extLst>
            </p:cNvPr>
            <p:cNvSpPr txBox="1"/>
            <p:nvPr/>
          </p:nvSpPr>
          <p:spPr>
            <a:xfrm>
              <a:off x="5574364" y="2891505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214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="" xmlns:a16="http://schemas.microsoft.com/office/drawing/2014/main" id="{E4574AD3-932C-494D-A94C-143949FEAC36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 flipH="1">
              <a:off x="5138173" y="3260837"/>
              <a:ext cx="704053" cy="8099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="" xmlns:a16="http://schemas.microsoft.com/office/drawing/2014/main" id="{B6EEDB45-36FC-4B70-8EF3-162A9BC61D20}"/>
                </a:ext>
              </a:extLst>
            </p:cNvPr>
            <p:cNvSpPr/>
            <p:nvPr/>
          </p:nvSpPr>
          <p:spPr>
            <a:xfrm>
              <a:off x="5048561" y="4090066"/>
              <a:ext cx="109260" cy="109260"/>
            </a:xfrm>
            <a:prstGeom prst="ellipse">
              <a:avLst/>
            </a:prstGeom>
            <a:solidFill>
              <a:srgbClr val="00B0F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3AFA47E-313F-4372-83F1-3D0EE05ED1CB}"/>
              </a:ext>
            </a:extLst>
          </p:cNvPr>
          <p:cNvSpPr txBox="1"/>
          <p:nvPr/>
        </p:nvSpPr>
        <p:spPr>
          <a:xfrm>
            <a:off x="6147182" y="1809329"/>
            <a:ext cx="1627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Data Y vs X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E82D61CD-9C54-40D5-BFF9-738EE599A8BF}"/>
              </a:ext>
            </a:extLst>
          </p:cNvPr>
          <p:cNvSpPr/>
          <p:nvPr/>
        </p:nvSpPr>
        <p:spPr>
          <a:xfrm>
            <a:off x="521072" y="5181601"/>
            <a:ext cx="554691" cy="305422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2D88E3D9-2B3E-4334-BA38-8CCF6F61CEFE}"/>
              </a:ext>
            </a:extLst>
          </p:cNvPr>
          <p:cNvSpPr/>
          <p:nvPr/>
        </p:nvSpPr>
        <p:spPr>
          <a:xfrm>
            <a:off x="3622422" y="5181601"/>
            <a:ext cx="554691" cy="305422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87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animBg="1"/>
      <p:bldP spid="3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709102-2D17-44C3-8361-C870FE9FA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Cara </a:t>
            </a:r>
            <a:r>
              <a:rPr lang="en-US" dirty="0" err="1"/>
              <a:t>menerapkan</a:t>
            </a:r>
            <a:r>
              <a:rPr lang="en-US" dirty="0"/>
              <a:t> </a:t>
            </a:r>
            <a:r>
              <a:rPr lang="en-US" dirty="0" err="1"/>
              <a:t>regresi</a:t>
            </a:r>
            <a:r>
              <a:rPr lang="en-US" dirty="0"/>
              <a:t> linier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E5DB6DCE-673B-4BC7-B34B-7FA74CE590E6}"/>
              </a:ext>
            </a:extLst>
          </p:cNvPr>
          <p:cNvGrpSpPr/>
          <p:nvPr/>
        </p:nvGrpSpPr>
        <p:grpSpPr>
          <a:xfrm>
            <a:off x="4339968" y="2227792"/>
            <a:ext cx="4821959" cy="3259919"/>
            <a:chOff x="4402723" y="2227792"/>
            <a:chExt cx="4821959" cy="3259919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0A0E1468-2D41-4862-BAC5-83B7E8153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23011" y="2227792"/>
              <a:ext cx="4401671" cy="288909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F541752E-1354-422B-A619-8F352C6AAA6B}"/>
                </a:ext>
              </a:extLst>
            </p:cNvPr>
            <p:cNvSpPr txBox="1"/>
            <p:nvPr/>
          </p:nvSpPr>
          <p:spPr>
            <a:xfrm>
              <a:off x="6517342" y="5149157"/>
              <a:ext cx="1708673" cy="33855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</a:t>
              </a:r>
              <a:r>
                <a:rPr lang="en-US" sz="1600" baseline="-25000" dirty="0"/>
                <a:t>1</a:t>
              </a:r>
              <a:r>
                <a:rPr lang="en-US" sz="1600" dirty="0"/>
                <a:t> (</a:t>
              </a:r>
              <a:r>
                <a:rPr lang="en-US" sz="1600" dirty="0" err="1"/>
                <a:t>Ukuran</a:t>
              </a:r>
              <a:r>
                <a:rPr lang="en-US" sz="1600" dirty="0"/>
                <a:t> </a:t>
              </a:r>
              <a:r>
                <a:rPr lang="en-US" sz="1600" dirty="0" err="1"/>
                <a:t>Mesin</a:t>
              </a:r>
              <a:r>
                <a:rPr lang="en-US" sz="1600" dirty="0"/>
                <a:t>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B4D18E91-8BDB-492E-BAE5-6303B17FF33F}"/>
                </a:ext>
              </a:extLst>
            </p:cNvPr>
            <p:cNvSpPr txBox="1"/>
            <p:nvPr/>
          </p:nvSpPr>
          <p:spPr>
            <a:xfrm rot="16200000">
              <a:off x="3928330" y="3503063"/>
              <a:ext cx="1287340" cy="33855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Y (</a:t>
              </a:r>
              <a:r>
                <a:rPr lang="en-US" sz="1600" dirty="0" err="1"/>
                <a:t>Emisi</a:t>
              </a:r>
              <a:r>
                <a:rPr lang="en-US" sz="1600" dirty="0"/>
                <a:t> CO2)</a:t>
              </a:r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CF0B27CC-478F-48B7-B223-AD7945EB01EB}"/>
              </a:ext>
            </a:extLst>
          </p:cNvPr>
          <p:cNvCxnSpPr>
            <a:cxnSpLocks/>
          </p:cNvCxnSpPr>
          <p:nvPr/>
        </p:nvCxnSpPr>
        <p:spPr>
          <a:xfrm flipV="1">
            <a:off x="5253318" y="2653553"/>
            <a:ext cx="3594847" cy="18556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3AFA47E-313F-4372-83F1-3D0EE05ED1CB}"/>
              </a:ext>
            </a:extLst>
          </p:cNvPr>
          <p:cNvSpPr txBox="1"/>
          <p:nvPr/>
        </p:nvSpPr>
        <p:spPr>
          <a:xfrm>
            <a:off x="6147182" y="1809329"/>
            <a:ext cx="1627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Data Y vs 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="" xmlns:a16="http://schemas.microsoft.com/office/drawing/2014/main" id="{F3EC6538-3CCF-4AA7-A678-7DF708E9762B}"/>
                  </a:ext>
                </a:extLst>
              </p:cNvPr>
              <p:cNvSpPr txBox="1"/>
              <p:nvPr/>
            </p:nvSpPr>
            <p:spPr>
              <a:xfrm>
                <a:off x="933206" y="3443249"/>
                <a:ext cx="3047029" cy="5078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EC6538-3CCF-4AA7-A678-7DF708E97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06" y="3443249"/>
                <a:ext cx="3047029" cy="5078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="" xmlns:a16="http://schemas.microsoft.com/office/drawing/2014/main" id="{54336FFC-B3A8-4A0C-81EB-CAD904CD0F52}"/>
              </a:ext>
            </a:extLst>
          </p:cNvPr>
          <p:cNvCxnSpPr>
            <a:cxnSpLocks/>
          </p:cNvCxnSpPr>
          <p:nvPr/>
        </p:nvCxnSpPr>
        <p:spPr>
          <a:xfrm flipH="1" flipV="1">
            <a:off x="3980235" y="3695288"/>
            <a:ext cx="2036496" cy="428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89756A7-B85C-4040-904B-B6A03F9B8E0B}"/>
              </a:ext>
            </a:extLst>
          </p:cNvPr>
          <p:cNvSpPr txBox="1"/>
          <p:nvPr/>
        </p:nvSpPr>
        <p:spPr>
          <a:xfrm>
            <a:off x="151077" y="4736373"/>
            <a:ext cx="1734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Variabel</a:t>
            </a:r>
            <a:r>
              <a:rPr lang="en-US" dirty="0"/>
              <a:t> </a:t>
            </a:r>
            <a:r>
              <a:rPr lang="en-US" dirty="0" err="1"/>
              <a:t>prediksi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66E69918-ECA4-4559-9468-3810E2A3BE3C}"/>
              </a:ext>
            </a:extLst>
          </p:cNvPr>
          <p:cNvSpPr txBox="1"/>
          <p:nvPr/>
        </p:nvSpPr>
        <p:spPr>
          <a:xfrm>
            <a:off x="212007" y="2556646"/>
            <a:ext cx="2242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Perpotongan</a:t>
            </a:r>
            <a:r>
              <a:rPr lang="en-US" dirty="0"/>
              <a:t> </a:t>
            </a:r>
            <a:r>
              <a:rPr lang="en-US" dirty="0" err="1"/>
              <a:t>sumbu</a:t>
            </a:r>
            <a:r>
              <a:rPr lang="en-US" dirty="0"/>
              <a:t> 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5F16A74A-4FA7-4BB3-8600-D58AF06D65AC}"/>
              </a:ext>
            </a:extLst>
          </p:cNvPr>
          <p:cNvSpPr txBox="1"/>
          <p:nvPr/>
        </p:nvSpPr>
        <p:spPr>
          <a:xfrm>
            <a:off x="2812365" y="2559490"/>
            <a:ext cx="891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gradien</a:t>
            </a:r>
            <a:endParaRPr lang="en-US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="" xmlns:a16="http://schemas.microsoft.com/office/drawing/2014/main" id="{08B94512-5B0D-4365-B4CD-E022859DEC6F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1333500" y="2925978"/>
            <a:ext cx="657225" cy="655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="" xmlns:a16="http://schemas.microsoft.com/office/drawing/2014/main" id="{EFA12DC5-211F-40AF-8E95-35F504BDFD75}"/>
              </a:ext>
            </a:extLst>
          </p:cNvPr>
          <p:cNvCxnSpPr>
            <a:cxnSpLocks/>
          </p:cNvCxnSpPr>
          <p:nvPr/>
        </p:nvCxnSpPr>
        <p:spPr>
          <a:xfrm flipH="1">
            <a:off x="2956190" y="2972021"/>
            <a:ext cx="310456" cy="609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="" xmlns:a16="http://schemas.microsoft.com/office/drawing/2014/main" id="{20BB9650-6908-4885-9DD2-0B513B13FE8C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1018302" y="3832374"/>
            <a:ext cx="315198" cy="903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769644D1-A638-4E1E-B37D-5DB4C7E5ACE5}"/>
              </a:ext>
            </a:extLst>
          </p:cNvPr>
          <p:cNvSpPr txBox="1"/>
          <p:nvPr/>
        </p:nvSpPr>
        <p:spPr>
          <a:xfrm>
            <a:off x="1425899" y="1871670"/>
            <a:ext cx="1530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Koefisien</a:t>
            </a:r>
            <a:r>
              <a:rPr lang="en-US" dirty="0"/>
              <a:t> </a:t>
            </a:r>
            <a:r>
              <a:rPr lang="en-US" dirty="0" err="1"/>
              <a:t>garis</a:t>
            </a:r>
            <a:endParaRPr lang="en-US" dirty="0"/>
          </a:p>
        </p:txBody>
      </p:sp>
      <p:sp>
        <p:nvSpPr>
          <p:cNvPr id="41" name="Left Brace 40">
            <a:extLst>
              <a:ext uri="{FF2B5EF4-FFF2-40B4-BE49-F238E27FC236}">
                <a16:creationId xmlns="" xmlns:a16="http://schemas.microsoft.com/office/drawing/2014/main" id="{C1A66BA3-03C2-4134-A622-3A88C227A8D1}"/>
              </a:ext>
            </a:extLst>
          </p:cNvPr>
          <p:cNvSpPr/>
          <p:nvPr/>
        </p:nvSpPr>
        <p:spPr>
          <a:xfrm rot="5400000">
            <a:off x="1993903" y="1113449"/>
            <a:ext cx="369331" cy="263337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A5631C89-8EDA-4621-B08A-9A99AA99F26F}"/>
              </a:ext>
            </a:extLst>
          </p:cNvPr>
          <p:cNvSpPr txBox="1"/>
          <p:nvPr/>
        </p:nvSpPr>
        <p:spPr>
          <a:xfrm>
            <a:off x="2752751" y="4681382"/>
            <a:ext cx="1612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Variabel</a:t>
            </a:r>
            <a:r>
              <a:rPr lang="en-US" dirty="0"/>
              <a:t> </a:t>
            </a:r>
            <a:r>
              <a:rPr lang="en-US" dirty="0" err="1"/>
              <a:t>bebas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tunggal</a:t>
            </a:r>
            <a:endParaRPr lang="en-US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="" xmlns:a16="http://schemas.microsoft.com/office/drawing/2014/main" id="{CC3AFD75-85CB-4B66-963E-E512AF3F7029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3268500" y="3819146"/>
            <a:ext cx="290722" cy="862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="" xmlns:a16="http://schemas.microsoft.com/office/drawing/2014/main" id="{5722B532-1CB5-4076-9E2A-CA18E9E3A8ED}"/>
                  </a:ext>
                </a:extLst>
              </p:cNvPr>
              <p:cNvSpPr txBox="1"/>
              <p:nvPr/>
            </p:nvSpPr>
            <p:spPr>
              <a:xfrm>
                <a:off x="442311" y="5847191"/>
                <a:ext cx="881222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0070C0"/>
                    </a:solidFill>
                  </a:rPr>
                  <a:t>Bagaimana </a:t>
                </a:r>
                <a:r>
                  <a:rPr lang="en-US" sz="2000" dirty="0" err="1">
                    <a:solidFill>
                      <a:srgbClr val="0070C0"/>
                    </a:solidFill>
                  </a:rPr>
                  <a:t>mencari</a:t>
                </a:r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  <a:r>
                  <a:rPr lang="en-US" sz="2000" dirty="0" err="1">
                    <a:solidFill>
                      <a:srgbClr val="0070C0"/>
                    </a:solidFill>
                  </a:rPr>
                  <a:t>nilai</a:t>
                </a:r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dan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  <a:r>
                  <a:rPr lang="en-US" sz="2000" dirty="0" err="1">
                    <a:solidFill>
                      <a:srgbClr val="0070C0"/>
                    </a:solidFill>
                  </a:rPr>
                  <a:t>sehingga</a:t>
                </a:r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  <a:r>
                  <a:rPr lang="en-US" sz="2000" dirty="0" err="1">
                    <a:solidFill>
                      <a:srgbClr val="0070C0"/>
                    </a:solidFill>
                  </a:rPr>
                  <a:t>garis</a:t>
                </a:r>
                <a:r>
                  <a:rPr lang="en-US" sz="2000" dirty="0">
                    <a:solidFill>
                      <a:srgbClr val="0070C0"/>
                    </a:solidFill>
                  </a:rPr>
                  <a:t> paling </a:t>
                </a:r>
                <a:r>
                  <a:rPr lang="en-US" sz="2000" dirty="0" err="1">
                    <a:solidFill>
                      <a:srgbClr val="0070C0"/>
                    </a:solidFill>
                  </a:rPr>
                  <a:t>mendekati</a:t>
                </a:r>
                <a:r>
                  <a:rPr lang="en-US" sz="2000" dirty="0">
                    <a:solidFill>
                      <a:srgbClr val="0070C0"/>
                    </a:solidFill>
                  </a:rPr>
                  <a:t> data (</a:t>
                </a:r>
                <a:r>
                  <a:rPr lang="en-US" sz="2000" i="1" dirty="0">
                    <a:solidFill>
                      <a:srgbClr val="0070C0"/>
                    </a:solidFill>
                  </a:rPr>
                  <a:t>best fit</a:t>
                </a:r>
                <a:r>
                  <a:rPr lang="en-US" sz="2000" dirty="0">
                    <a:solidFill>
                      <a:srgbClr val="0070C0"/>
                    </a:solidFill>
                  </a:rPr>
                  <a:t>) ?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722B532-1CB5-4076-9E2A-CA18E9E3A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11" y="5847191"/>
                <a:ext cx="8812221" cy="400110"/>
              </a:xfrm>
              <a:prstGeom prst="rect">
                <a:avLst/>
              </a:prstGeom>
              <a:blipFill>
                <a:blip r:embed="rId4"/>
                <a:stretch>
                  <a:fillRect l="-761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 flipV="1">
            <a:off x="5253318" y="2556646"/>
            <a:ext cx="3116959" cy="15670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9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895350" y="609600"/>
            <a:ext cx="723900" cy="1143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7" name="Rectangle 87"/>
          <p:cNvSpPr>
            <a:spLocks noChangeArrowheads="1"/>
          </p:cNvSpPr>
          <p:nvPr/>
        </p:nvSpPr>
        <p:spPr bwMode="auto">
          <a:xfrm>
            <a:off x="0" y="-762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b="1" dirty="0" smtClean="0">
                <a:latin typeface="Comic Sans MS" pitchFamily="66" charset="0"/>
              </a:rPr>
              <a:t>Least Squares Method</a:t>
            </a:r>
            <a:endParaRPr lang="sv-SE" sz="2800" b="1" dirty="0">
              <a:latin typeface="Comic Sans MS" pitchFamily="66" charset="0"/>
            </a:endParaRPr>
          </a:p>
        </p:txBody>
      </p:sp>
      <p:sp>
        <p:nvSpPr>
          <p:cNvPr id="3098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7200" y="762000"/>
            <a:ext cx="8458200" cy="1013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8" tIns="44450" rIns="90488" bIns="4445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b="0" dirty="0" smtClean="0">
                <a:latin typeface="Comic Sans MS" panose="030F0702030302020204" pitchFamily="66" charset="0"/>
              </a:rPr>
              <a:t>Find slope and intercept given measurements </a:t>
            </a:r>
            <a:r>
              <a:rPr lang="en-US" altLang="en-US" b="0" dirty="0" err="1" smtClean="0">
                <a:latin typeface="Comic Sans MS" panose="030F0702030302020204" pitchFamily="66" charset="0"/>
              </a:rPr>
              <a:t>X</a:t>
            </a:r>
            <a:r>
              <a:rPr lang="en-US" altLang="en-US" b="0" baseline="-25000" dirty="0" err="1" smtClean="0">
                <a:latin typeface="Comic Sans MS" panose="030F0702030302020204" pitchFamily="66" charset="0"/>
              </a:rPr>
              <a:t>i</a:t>
            </a:r>
            <a:r>
              <a:rPr lang="en-US" altLang="en-US" b="0" dirty="0" err="1" smtClean="0">
                <a:latin typeface="Comic Sans MS" panose="030F0702030302020204" pitchFamily="66" charset="0"/>
              </a:rPr>
              <a:t>,Y</a:t>
            </a:r>
            <a:r>
              <a:rPr lang="en-US" altLang="en-US" b="0" baseline="-25000" dirty="0" err="1" smtClean="0">
                <a:latin typeface="Comic Sans MS" panose="030F0702030302020204" pitchFamily="66" charset="0"/>
              </a:rPr>
              <a:t>i</a:t>
            </a:r>
            <a:r>
              <a:rPr lang="en-US" altLang="en-US" b="0" dirty="0" smtClean="0">
                <a:latin typeface="Comic Sans MS" panose="030F0702030302020204" pitchFamily="66" charset="0"/>
              </a:rPr>
              <a:t>, </a:t>
            </a:r>
            <a:r>
              <a:rPr lang="en-US" altLang="en-US" b="0" dirty="0" err="1" smtClean="0">
                <a:latin typeface="Comic Sans MS" panose="030F0702030302020204" pitchFamily="66" charset="0"/>
              </a:rPr>
              <a:t>i</a:t>
            </a:r>
            <a:r>
              <a:rPr lang="en-US" altLang="en-US" b="0" dirty="0" smtClean="0">
                <a:latin typeface="Comic Sans MS" panose="030F0702030302020204" pitchFamily="66" charset="0"/>
              </a:rPr>
              <a:t>=1</a:t>
            </a:r>
            <a:r>
              <a:rPr lang="en-US" altLang="en-US" b="0" dirty="0">
                <a:latin typeface="Comic Sans MS" panose="030F0702030302020204" pitchFamily="66" charset="0"/>
              </a:rPr>
              <a:t>..</a:t>
            </a:r>
            <a:r>
              <a:rPr lang="en-US" altLang="en-US" b="0" dirty="0" smtClean="0">
                <a:latin typeface="Comic Sans MS" panose="030F0702030302020204" pitchFamily="66" charset="0"/>
              </a:rPr>
              <a:t>N</a:t>
            </a:r>
          </a:p>
          <a:p>
            <a:pPr>
              <a:spcBef>
                <a:spcPct val="50000"/>
              </a:spcBef>
            </a:pPr>
            <a:r>
              <a:rPr lang="en-US" altLang="en-US" b="0" dirty="0" smtClean="0">
                <a:latin typeface="Comic Sans MS" panose="030F0702030302020204" pitchFamily="66" charset="0"/>
              </a:rPr>
              <a:t>that </a:t>
            </a:r>
            <a:r>
              <a:rPr lang="en-US" altLang="en-US" dirty="0" smtClean="0">
                <a:latin typeface="Comic Sans MS" panose="030F0702030302020204" pitchFamily="66" charset="0"/>
              </a:rPr>
              <a:t>minimizes the sum of the squares of the residuals</a:t>
            </a:r>
            <a:r>
              <a:rPr lang="en-US" altLang="en-US" b="0" dirty="0" smtClean="0">
                <a:latin typeface="Comic Sans MS" panose="030F0702030302020204" pitchFamily="66" charset="0"/>
              </a:rPr>
              <a:t>. </a:t>
            </a:r>
            <a:endParaRPr lang="en-US" altLang="en-US" b="0" dirty="0">
              <a:latin typeface="Comic Sans MS" panose="030F0702030302020204" pitchFamily="66" charset="0"/>
            </a:endParaRPr>
          </a:p>
        </p:txBody>
      </p:sp>
      <p:graphicFrame>
        <p:nvGraphicFramePr>
          <p:cNvPr id="13" name="Object 21"/>
          <p:cNvGraphicFramePr>
            <a:graphicFrameLocks noChangeAspect="1"/>
          </p:cNvGraphicFramePr>
          <p:nvPr>
            <p:extLst/>
          </p:nvPr>
        </p:nvGraphicFramePr>
        <p:xfrm>
          <a:off x="1295400" y="1866979"/>
          <a:ext cx="7086600" cy="20954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Equation" r:id="rId4" imgW="7048440" imgH="2082600" progId="Equation.3">
                  <p:embed/>
                </p:oleObj>
              </mc:Choice>
              <mc:Fallback>
                <p:oleObj name="Equation" r:id="rId4" imgW="7048440" imgH="20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866979"/>
                        <a:ext cx="7086600" cy="2095421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1"/>
          <p:cNvGraphicFramePr>
            <a:graphicFrameLocks noChangeAspect="1"/>
          </p:cNvGraphicFramePr>
          <p:nvPr>
            <p:extLst/>
          </p:nvPr>
        </p:nvGraphicFramePr>
        <p:xfrm>
          <a:off x="2667000" y="4042473"/>
          <a:ext cx="3722687" cy="2822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Equation" r:id="rId6" imgW="1676160" imgH="1269720" progId="Equation.3">
                  <p:embed/>
                </p:oleObj>
              </mc:Choice>
              <mc:Fallback>
                <p:oleObj name="Equation" r:id="rId6" imgW="1676160" imgH="1269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4042473"/>
                        <a:ext cx="3722687" cy="2822697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06706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709102-2D17-44C3-8361-C870FE9FA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Cara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i="1" dirty="0"/>
              <a:t>best fit ?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E5DB6DCE-673B-4BC7-B34B-7FA74CE590E6}"/>
              </a:ext>
            </a:extLst>
          </p:cNvPr>
          <p:cNvGrpSpPr/>
          <p:nvPr/>
        </p:nvGrpSpPr>
        <p:grpSpPr>
          <a:xfrm>
            <a:off x="4339968" y="2227792"/>
            <a:ext cx="4821959" cy="3259919"/>
            <a:chOff x="4402723" y="2227792"/>
            <a:chExt cx="4821959" cy="3259919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0A0E1468-2D41-4862-BAC5-83B7E8153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23011" y="2227792"/>
              <a:ext cx="4401671" cy="288909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F541752E-1354-422B-A619-8F352C6AAA6B}"/>
                </a:ext>
              </a:extLst>
            </p:cNvPr>
            <p:cNvSpPr txBox="1"/>
            <p:nvPr/>
          </p:nvSpPr>
          <p:spPr>
            <a:xfrm>
              <a:off x="6517342" y="5149157"/>
              <a:ext cx="17086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</a:t>
              </a:r>
              <a:r>
                <a:rPr lang="en-US" sz="1600" baseline="-25000" dirty="0"/>
                <a:t>1</a:t>
              </a:r>
              <a:r>
                <a:rPr lang="en-US" sz="1600" dirty="0"/>
                <a:t> (</a:t>
              </a:r>
              <a:r>
                <a:rPr lang="en-US" sz="1600" dirty="0" err="1"/>
                <a:t>Ukuran</a:t>
              </a:r>
              <a:r>
                <a:rPr lang="en-US" sz="1600" dirty="0"/>
                <a:t> </a:t>
              </a:r>
              <a:r>
                <a:rPr lang="en-US" sz="1600" dirty="0" err="1"/>
                <a:t>Mesin</a:t>
              </a:r>
              <a:r>
                <a:rPr lang="en-US" sz="1600" dirty="0"/>
                <a:t>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B4D18E91-8BDB-492E-BAE5-6303B17FF33F}"/>
                </a:ext>
              </a:extLst>
            </p:cNvPr>
            <p:cNvSpPr txBox="1"/>
            <p:nvPr/>
          </p:nvSpPr>
          <p:spPr>
            <a:xfrm rot="16200000">
              <a:off x="3928330" y="3503063"/>
              <a:ext cx="12873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Y (</a:t>
              </a:r>
              <a:r>
                <a:rPr lang="en-US" sz="1600" dirty="0" err="1"/>
                <a:t>Emisi</a:t>
              </a:r>
              <a:r>
                <a:rPr lang="en-US" sz="1600" dirty="0"/>
                <a:t> CO2)</a:t>
              </a:r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CF0B27CC-478F-48B7-B223-AD7945EB01EB}"/>
              </a:ext>
            </a:extLst>
          </p:cNvPr>
          <p:cNvCxnSpPr>
            <a:cxnSpLocks/>
          </p:cNvCxnSpPr>
          <p:nvPr/>
        </p:nvCxnSpPr>
        <p:spPr>
          <a:xfrm flipV="1">
            <a:off x="5253318" y="2653553"/>
            <a:ext cx="3594847" cy="18556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3AFA47E-313F-4372-83F1-3D0EE05ED1CB}"/>
              </a:ext>
            </a:extLst>
          </p:cNvPr>
          <p:cNvSpPr txBox="1"/>
          <p:nvPr/>
        </p:nvSpPr>
        <p:spPr>
          <a:xfrm>
            <a:off x="6147182" y="1809329"/>
            <a:ext cx="1627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Data Y vs 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C74A619A-EDDC-49FD-B232-360C858CBBEA}"/>
                  </a:ext>
                </a:extLst>
              </p:cNvPr>
              <p:cNvSpPr txBox="1"/>
              <p:nvPr/>
            </p:nvSpPr>
            <p:spPr>
              <a:xfrm>
                <a:off x="285750" y="1952625"/>
                <a:ext cx="8782050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Ambil </a:t>
                </a:r>
                <a:r>
                  <a:rPr lang="en-US" dirty="0" err="1"/>
                  <a:t>nilai</a:t>
                </a:r>
                <a:r>
                  <a:rPr lang="en-US" dirty="0"/>
                  <a:t> variable </a:t>
                </a:r>
                <a:r>
                  <a:rPr lang="en-US" dirty="0" err="1"/>
                  <a:t>bebas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5.4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/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=250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(</a:t>
                </a:r>
                <a:r>
                  <a:rPr lang="en-US" dirty="0" err="1"/>
                  <a:t>nilai</a:t>
                </a:r>
                <a:r>
                  <a:rPr lang="en-US" dirty="0"/>
                  <a:t> </a:t>
                </a:r>
                <a:r>
                  <a:rPr lang="en-US" dirty="0" err="1"/>
                  <a:t>Emisi</a:t>
                </a:r>
                <a:r>
                  <a:rPr lang="en-US" dirty="0"/>
                  <a:t> CO2 </a:t>
                </a:r>
                <a:r>
                  <a:rPr lang="en-US" dirty="0" err="1"/>
                  <a:t>menurut</a:t>
                </a:r>
                <a:r>
                  <a:rPr lang="en-US" dirty="0"/>
                  <a:t> data)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r>
                  <a:rPr lang="en-US" i="1" dirty="0">
                    <a:latin typeface="Cambria Math" panose="02040503050406030204" pitchFamily="18" charset="0"/>
                  </a:rPr>
                  <a:t/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=340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err="1"/>
                  <a:t>adalah</a:t>
                </a:r>
                <a:r>
                  <a:rPr lang="en-US" dirty="0"/>
                  <a:t> </a:t>
                </a:r>
                <a:r>
                  <a:rPr lang="en-US" dirty="0" err="1"/>
                  <a:t>hasil</a:t>
                </a:r>
                <a:r>
                  <a:rPr lang="en-US" dirty="0"/>
                  <a:t> </a:t>
                </a:r>
                <a:r>
                  <a:rPr lang="en-US" dirty="0" err="1"/>
                  <a:t>prediksi</a:t>
                </a:r>
                <a:r>
                  <a:rPr lang="en-US" dirty="0"/>
                  <a:t> </a:t>
                </a:r>
                <a:r>
                  <a:rPr lang="en-US" dirty="0" err="1"/>
                  <a:t>untuk</a:t>
                </a:r>
                <a:r>
                  <a:rPr lang="en-US" dirty="0"/>
                  <a:t> x</a:t>
                </a:r>
                <a:r>
                  <a:rPr lang="en-US" baseline="-25000" dirty="0"/>
                  <a:t>1</a:t>
                </a:r>
                <a:endParaRPr lang="en-US" i="1" baseline="-25000" dirty="0"/>
              </a:p>
              <a:p>
                <a:endParaRPr lang="en-US" i="1" baseline="-25000" dirty="0"/>
              </a:p>
              <a:p>
                <a:pPr>
                  <a:tabLst>
                    <a:tab pos="628650" algn="l"/>
                  </a:tabLst>
                </a:pPr>
                <a:r>
                  <a:rPr lang="en-US" i="1" dirty="0"/>
                  <a:t>Error  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b="0" dirty="0"/>
                  <a:t>	</a:t>
                </a:r>
                <a:br>
                  <a:rPr lang="en-US" b="0" dirty="0"/>
                </a:b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250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340</m:t>
                    </m:r>
                  </m:oMath>
                </a14:m>
                <a:r>
                  <a:rPr lang="en-US" b="0" dirty="0"/>
                  <a:t/>
                </a:r>
                <a:br>
                  <a:rPr lang="en-US" b="0" dirty="0"/>
                </a:b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−90</m:t>
                    </m:r>
                  </m:oMath>
                </a14:m>
                <a:endParaRPr lang="en-US" dirty="0"/>
              </a:p>
              <a:p>
                <a:pPr>
                  <a:tabLst>
                    <a:tab pos="628650" algn="l"/>
                  </a:tabLst>
                </a:pPr>
                <a:endParaRPr lang="en-US" dirty="0"/>
              </a:p>
              <a:p>
                <a:pPr>
                  <a:tabLst>
                    <a:tab pos="628650" algn="l"/>
                  </a:tabLst>
                </a:pPr>
                <a:r>
                  <a:rPr lang="en-US" dirty="0"/>
                  <a:t>Karena </a:t>
                </a:r>
                <a:r>
                  <a:rPr lang="en-US" dirty="0" err="1"/>
                  <a:t>nilai</a:t>
                </a:r>
                <a:r>
                  <a:rPr lang="en-US" dirty="0"/>
                  <a:t> error </a:t>
                </a:r>
                <a:r>
                  <a:rPr lang="en-US" dirty="0" err="1"/>
                  <a:t>bisa</a:t>
                </a:r>
                <a:r>
                  <a:rPr lang="en-US" dirty="0"/>
                  <a:t> </a:t>
                </a:r>
                <a:r>
                  <a:rPr lang="en-US" dirty="0" err="1"/>
                  <a:t>positif</a:t>
                </a:r>
                <a:r>
                  <a:rPr lang="en-US" dirty="0"/>
                  <a:t> </a:t>
                </a:r>
                <a:r>
                  <a:rPr lang="en-US" dirty="0" err="1"/>
                  <a:t>atau</a:t>
                </a:r>
                <a:r>
                  <a:rPr lang="en-US" dirty="0"/>
                  <a:t> </a:t>
                </a:r>
                <a:r>
                  <a:rPr lang="en-US" dirty="0" err="1"/>
                  <a:t>negatif</a:t>
                </a:r>
                <a:r>
                  <a:rPr lang="en-US" dirty="0"/>
                  <a:t>, </a:t>
                </a:r>
                <a:br>
                  <a:rPr lang="en-US" dirty="0"/>
                </a:br>
                <a:r>
                  <a:rPr lang="en-US" dirty="0" err="1"/>
                  <a:t>gunakan</a:t>
                </a:r>
                <a:r>
                  <a:rPr lang="en-US" dirty="0"/>
                  <a:t> </a:t>
                </a:r>
                <a:r>
                  <a:rPr lang="en-US" dirty="0" err="1"/>
                  <a:t>nilai</a:t>
                </a:r>
                <a:r>
                  <a:rPr lang="en-US" dirty="0"/>
                  <a:t> </a:t>
                </a:r>
                <a:r>
                  <a:rPr lang="en-US" dirty="0" err="1"/>
                  <a:t>kwardratnya</a:t>
                </a:r>
                <a:r>
                  <a:rPr lang="en-US" dirty="0"/>
                  <a:t>. </a:t>
                </a:r>
                <a:r>
                  <a:rPr lang="en-US" i="1" dirty="0"/>
                  <a:t>Best Fit </a:t>
                </a:r>
                <a:r>
                  <a:rPr lang="en-US" dirty="0" err="1"/>
                  <a:t>adalah</a:t>
                </a:r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 err="1"/>
                  <a:t>mencari</a:t>
                </a:r>
                <a:r>
                  <a:rPr lang="en-US" dirty="0"/>
                  <a:t> </a:t>
                </a:r>
                <a:r>
                  <a:rPr lang="en-US" dirty="0" err="1"/>
                  <a:t>garis</a:t>
                </a:r>
                <a:r>
                  <a:rPr lang="en-US" dirty="0"/>
                  <a:t> yang </a:t>
                </a:r>
                <a:r>
                  <a:rPr lang="en-US" dirty="0" err="1"/>
                  <a:t>jumlah</a:t>
                </a:r>
                <a:r>
                  <a:rPr lang="en-US" dirty="0"/>
                  <a:t> </a:t>
                </a:r>
                <a:r>
                  <a:rPr lang="en-US" dirty="0" err="1"/>
                  <a:t>kwardrat</a:t>
                </a:r>
                <a:r>
                  <a:rPr lang="en-US" dirty="0"/>
                  <a:t> error – </a:t>
                </a:r>
                <a:r>
                  <a:rPr lang="en-US" dirty="0" err="1"/>
                  <a:t>nya</a:t>
                </a:r>
                <a:r>
                  <a:rPr lang="en-US" dirty="0"/>
                  <a:t> paling </a:t>
                </a:r>
                <a:r>
                  <a:rPr lang="en-US" dirty="0" err="1"/>
                  <a:t>kecil</a:t>
                </a:r>
                <a:r>
                  <a:rPr lang="en-US" dirty="0"/>
                  <a:t> (minimal square error):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4A619A-EDDC-49FD-B232-360C858CB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50" y="1952625"/>
                <a:ext cx="8782050" cy="4154984"/>
              </a:xfrm>
              <a:prstGeom prst="rect">
                <a:avLst/>
              </a:prstGeom>
              <a:blipFill>
                <a:blip r:embed="rId3"/>
                <a:stretch>
                  <a:fillRect l="-625" t="-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668BF125-E8A1-46FC-B94F-3606B681ACD2}"/>
                  </a:ext>
                </a:extLst>
              </p:cNvPr>
              <p:cNvSpPr/>
              <p:nvPr/>
            </p:nvSpPr>
            <p:spPr>
              <a:xfrm>
                <a:off x="3445604" y="5828110"/>
                <a:ext cx="2462341" cy="84856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68BF125-E8A1-46FC-B94F-3606B681AC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604" y="5828110"/>
                <a:ext cx="2462341" cy="8485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5F269F7C-96D1-4B30-8631-18839F800029}"/>
              </a:ext>
            </a:extLst>
          </p:cNvPr>
          <p:cNvGrpSpPr/>
          <p:nvPr/>
        </p:nvGrpSpPr>
        <p:grpSpPr>
          <a:xfrm>
            <a:off x="5051341" y="3652020"/>
            <a:ext cx="2752234" cy="1521516"/>
            <a:chOff x="5051341" y="3652020"/>
            <a:chExt cx="2752234" cy="1521516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A07A8AEA-AE25-46B0-A17D-C6E419B38BDF}"/>
                </a:ext>
              </a:extLst>
            </p:cNvPr>
            <p:cNvSpPr txBox="1"/>
            <p:nvPr/>
          </p:nvSpPr>
          <p:spPr>
            <a:xfrm>
              <a:off x="7278019" y="4896537"/>
              <a:ext cx="5255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B050"/>
                  </a:solidFill>
                </a:rPr>
                <a:t>5.4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="" xmlns:a16="http://schemas.microsoft.com/office/drawing/2014/main" id="{CC6215CC-5EC4-487F-968C-A75E74AA7A71}"/>
                    </a:ext>
                  </a:extLst>
                </p:cNvPr>
                <p:cNvSpPr txBox="1"/>
                <p:nvPr/>
              </p:nvSpPr>
              <p:spPr>
                <a:xfrm>
                  <a:off x="5051341" y="3652020"/>
                  <a:ext cx="80798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1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𝟐𝟓𝟎</m:t>
                        </m:r>
                      </m:oMath>
                    </m:oMathPara>
                  </a14:m>
                  <a:endParaRPr lang="en-US" sz="12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6215CC-5EC4-487F-968C-A75E74AA7A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1341" y="3652020"/>
                  <a:ext cx="807983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A7DD1A7B-B68C-4050-8428-2C502DA530E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125" y="3933825"/>
              <a:ext cx="9525" cy="962025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25A3E0BA-2E12-4588-BB84-A0BECAA8A2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70392" y="3891618"/>
              <a:ext cx="2406733" cy="13632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8F7D649A-F527-4CFC-8894-D50D89B34895}"/>
              </a:ext>
            </a:extLst>
          </p:cNvPr>
          <p:cNvGrpSpPr/>
          <p:nvPr/>
        </p:nvGrpSpPr>
        <p:grpSpPr>
          <a:xfrm>
            <a:off x="5070392" y="3069451"/>
            <a:ext cx="2425785" cy="828983"/>
            <a:chOff x="5070392" y="3069451"/>
            <a:chExt cx="2425785" cy="828983"/>
          </a:xfrm>
        </p:grpSpPr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315EB7F9-5CAA-46C2-864E-83E8FF18D8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125" y="3364758"/>
              <a:ext cx="3341" cy="53367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3B92909D-477D-48A3-A675-A459CFA9C6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70392" y="3364758"/>
              <a:ext cx="2425785" cy="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="" xmlns:a16="http://schemas.microsoft.com/office/drawing/2014/main" id="{5C896623-CDE0-46F4-AFA6-58C7A62E164A}"/>
                    </a:ext>
                  </a:extLst>
                </p:cNvPr>
                <p:cNvSpPr txBox="1"/>
                <p:nvPr/>
              </p:nvSpPr>
              <p:spPr>
                <a:xfrm>
                  <a:off x="5079916" y="3069451"/>
                  <a:ext cx="80798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sz="12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𝟑𝟒𝟎</m:t>
                        </m:r>
                      </m:oMath>
                    </m:oMathPara>
                  </a14:m>
                  <a:endParaRPr lang="en-US" sz="12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C896623-CDE0-46F4-AFA6-58C7A62E16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9916" y="3069451"/>
                  <a:ext cx="807983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2" name="Straight Arrow Connector 31">
            <a:extLst>
              <a:ext uri="{FF2B5EF4-FFF2-40B4-BE49-F238E27FC236}">
                <a16:creationId xmlns="" xmlns:a16="http://schemas.microsoft.com/office/drawing/2014/main" id="{310A1DA1-B269-451F-BA44-3184E07368EF}"/>
              </a:ext>
            </a:extLst>
          </p:cNvPr>
          <p:cNvCxnSpPr/>
          <p:nvPr/>
        </p:nvCxnSpPr>
        <p:spPr>
          <a:xfrm flipV="1">
            <a:off x="7540797" y="3364758"/>
            <a:ext cx="0" cy="540492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E999DBAB-DF43-4023-84E0-884084A2842B}"/>
              </a:ext>
            </a:extLst>
          </p:cNvPr>
          <p:cNvGrpSpPr/>
          <p:nvPr/>
        </p:nvGrpSpPr>
        <p:grpSpPr>
          <a:xfrm>
            <a:off x="5531022" y="2443548"/>
            <a:ext cx="2613188" cy="2347527"/>
            <a:chOff x="5531022" y="2443548"/>
            <a:chExt cx="2613188" cy="2347527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="" xmlns:a16="http://schemas.microsoft.com/office/drawing/2014/main" id="{D867BA06-187C-407E-A105-52F696CA5F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1022" y="4391025"/>
              <a:ext cx="3003" cy="40005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="" xmlns:a16="http://schemas.microsoft.com/office/drawing/2014/main" id="{6F156BB1-6BD0-4A8D-92A3-6AD0D984E5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78672" y="3813502"/>
              <a:ext cx="3003" cy="40005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="" xmlns:a16="http://schemas.microsoft.com/office/drawing/2014/main" id="{1E48D5AC-2223-4E2F-916A-BF02A93FD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1297" y="2778779"/>
              <a:ext cx="3003" cy="40005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="" xmlns:a16="http://schemas.microsoft.com/office/drawing/2014/main" id="{77E6350E-8350-4B93-8A11-85AC64A86F9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50381" y="3171335"/>
              <a:ext cx="7744" cy="257665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="" xmlns:a16="http://schemas.microsoft.com/office/drawing/2014/main" id="{00E9C321-9003-47F0-9981-C2FA31F24C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44210" y="2443548"/>
              <a:ext cx="0" cy="568754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7701CB73-6A0E-4565-9AE2-1F6E4138F5C3}"/>
              </a:ext>
            </a:extLst>
          </p:cNvPr>
          <p:cNvGrpSpPr/>
          <p:nvPr/>
        </p:nvGrpSpPr>
        <p:grpSpPr>
          <a:xfrm>
            <a:off x="5907945" y="5934075"/>
            <a:ext cx="2531827" cy="581025"/>
            <a:chOff x="5907945" y="5934075"/>
            <a:chExt cx="2531827" cy="581025"/>
          </a:xfrm>
        </p:grpSpPr>
        <p:sp>
          <p:nvSpPr>
            <p:cNvPr id="59" name="Arrow: Right 58">
              <a:extLst>
                <a:ext uri="{FF2B5EF4-FFF2-40B4-BE49-F238E27FC236}">
                  <a16:creationId xmlns="" xmlns:a16="http://schemas.microsoft.com/office/drawing/2014/main" id="{19E626A9-F5CE-4D36-A936-B66012636B84}"/>
                </a:ext>
              </a:extLst>
            </p:cNvPr>
            <p:cNvSpPr/>
            <p:nvPr/>
          </p:nvSpPr>
          <p:spPr>
            <a:xfrm>
              <a:off x="5907945" y="5934075"/>
              <a:ext cx="1703652" cy="5810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i="1" dirty="0" err="1"/>
                <a:t>minimasi</a:t>
              </a:r>
              <a:endParaRPr lang="en-US" b="1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angle 59">
                  <a:extLst>
                    <a:ext uri="{FF2B5EF4-FFF2-40B4-BE49-F238E27FC236}">
                      <a16:creationId xmlns="" xmlns:a16="http://schemas.microsoft.com/office/drawing/2014/main" id="{0D351F02-DD1C-487B-9419-0F106B75E990}"/>
                    </a:ext>
                  </a:extLst>
                </p:cNvPr>
                <p:cNvSpPr/>
                <p:nvPr/>
              </p:nvSpPr>
              <p:spPr>
                <a:xfrm>
                  <a:off x="7611597" y="6039921"/>
                  <a:ext cx="82817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0D351F02-DD1C-487B-9419-0F106B75E9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1597" y="6039921"/>
                  <a:ext cx="828175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4240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E5F68711-5057-4A16-9353-8FA6E96DA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832" y="4409232"/>
            <a:ext cx="2501610" cy="19034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709102-2D17-44C3-8361-C870FE9FA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Cara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i="1" dirty="0"/>
              <a:t>best fit ?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E5DB6DCE-673B-4BC7-B34B-7FA74CE590E6}"/>
              </a:ext>
            </a:extLst>
          </p:cNvPr>
          <p:cNvGrpSpPr/>
          <p:nvPr/>
        </p:nvGrpSpPr>
        <p:grpSpPr>
          <a:xfrm>
            <a:off x="4339968" y="2227792"/>
            <a:ext cx="4821959" cy="3259919"/>
            <a:chOff x="4402723" y="2227792"/>
            <a:chExt cx="4821959" cy="3259919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0A0E1468-2D41-4862-BAC5-83B7E8153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23011" y="2227792"/>
              <a:ext cx="4401671" cy="288909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F541752E-1354-422B-A619-8F352C6AAA6B}"/>
                </a:ext>
              </a:extLst>
            </p:cNvPr>
            <p:cNvSpPr txBox="1"/>
            <p:nvPr/>
          </p:nvSpPr>
          <p:spPr>
            <a:xfrm>
              <a:off x="6517342" y="5149157"/>
              <a:ext cx="17086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</a:t>
              </a:r>
              <a:r>
                <a:rPr lang="en-US" sz="1600" baseline="-25000" dirty="0"/>
                <a:t>1</a:t>
              </a:r>
              <a:r>
                <a:rPr lang="en-US" sz="1600" dirty="0"/>
                <a:t> (</a:t>
              </a:r>
              <a:r>
                <a:rPr lang="en-US" sz="1600" dirty="0" err="1"/>
                <a:t>Ukuran</a:t>
              </a:r>
              <a:r>
                <a:rPr lang="en-US" sz="1600" dirty="0"/>
                <a:t> </a:t>
              </a:r>
              <a:r>
                <a:rPr lang="en-US" sz="1600" dirty="0" err="1"/>
                <a:t>Mesin</a:t>
              </a:r>
              <a:r>
                <a:rPr lang="en-US" sz="1600" dirty="0"/>
                <a:t>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B4D18E91-8BDB-492E-BAE5-6303B17FF33F}"/>
                </a:ext>
              </a:extLst>
            </p:cNvPr>
            <p:cNvSpPr txBox="1"/>
            <p:nvPr/>
          </p:nvSpPr>
          <p:spPr>
            <a:xfrm rot="16200000">
              <a:off x="3928330" y="3503063"/>
              <a:ext cx="12873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Y (</a:t>
              </a:r>
              <a:r>
                <a:rPr lang="en-US" sz="1600" dirty="0" err="1"/>
                <a:t>Emisi</a:t>
              </a:r>
              <a:r>
                <a:rPr lang="en-US" sz="1600" dirty="0"/>
                <a:t> CO2)</a:t>
              </a:r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CF0B27CC-478F-48B7-B223-AD7945EB01EB}"/>
              </a:ext>
            </a:extLst>
          </p:cNvPr>
          <p:cNvCxnSpPr>
            <a:cxnSpLocks/>
          </p:cNvCxnSpPr>
          <p:nvPr/>
        </p:nvCxnSpPr>
        <p:spPr>
          <a:xfrm flipV="1">
            <a:off x="5253318" y="2653553"/>
            <a:ext cx="3594847" cy="18556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3AFA47E-313F-4372-83F1-3D0EE05ED1CB}"/>
              </a:ext>
            </a:extLst>
          </p:cNvPr>
          <p:cNvSpPr txBox="1"/>
          <p:nvPr/>
        </p:nvSpPr>
        <p:spPr>
          <a:xfrm>
            <a:off x="6147182" y="1809329"/>
            <a:ext cx="1627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Data Y vs 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74A619A-EDDC-49FD-B232-360C858CBBEA}"/>
              </a:ext>
            </a:extLst>
          </p:cNvPr>
          <p:cNvSpPr txBox="1"/>
          <p:nvPr/>
        </p:nvSpPr>
        <p:spPr>
          <a:xfrm>
            <a:off x="285750" y="3790519"/>
            <a:ext cx="3552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Pendekatan</a:t>
            </a:r>
            <a:r>
              <a:rPr lang="en-US" sz="2400" dirty="0"/>
              <a:t> </a:t>
            </a:r>
            <a:r>
              <a:rPr lang="en-US" sz="2400" dirty="0" err="1"/>
              <a:t>minimasi</a:t>
            </a:r>
            <a:r>
              <a:rPr lang="en-US" sz="2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Pendekatan</a:t>
            </a:r>
            <a:r>
              <a:rPr lang="en-US" sz="2400" dirty="0"/>
              <a:t> </a:t>
            </a:r>
            <a:r>
              <a:rPr lang="en-US" sz="2400" dirty="0" err="1"/>
              <a:t>matematis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Pendekatan</a:t>
            </a:r>
            <a:r>
              <a:rPr lang="en-US" sz="2400" dirty="0"/>
              <a:t> </a:t>
            </a:r>
            <a:r>
              <a:rPr lang="en-US" sz="2400" dirty="0" err="1"/>
              <a:t>optimasi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668BF125-E8A1-46FC-B94F-3606B681ACD2}"/>
                  </a:ext>
                </a:extLst>
              </p:cNvPr>
              <p:cNvSpPr/>
              <p:nvPr/>
            </p:nvSpPr>
            <p:spPr>
              <a:xfrm>
                <a:off x="1184050" y="2686645"/>
                <a:ext cx="2462341" cy="84856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68BF125-E8A1-46FC-B94F-3606B681AC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050" y="2686645"/>
                <a:ext cx="2462341" cy="8485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="" xmlns:a16="http://schemas.microsoft.com/office/drawing/2014/main" id="{310A1DA1-B269-451F-BA44-3184E07368EF}"/>
              </a:ext>
            </a:extLst>
          </p:cNvPr>
          <p:cNvCxnSpPr/>
          <p:nvPr/>
        </p:nvCxnSpPr>
        <p:spPr>
          <a:xfrm flipV="1">
            <a:off x="7540797" y="3364758"/>
            <a:ext cx="0" cy="540492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E999DBAB-DF43-4023-84E0-884084A2842B}"/>
              </a:ext>
            </a:extLst>
          </p:cNvPr>
          <p:cNvGrpSpPr/>
          <p:nvPr/>
        </p:nvGrpSpPr>
        <p:grpSpPr>
          <a:xfrm>
            <a:off x="5531022" y="2443548"/>
            <a:ext cx="2613188" cy="2347527"/>
            <a:chOff x="5531022" y="2443548"/>
            <a:chExt cx="2613188" cy="2347527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="" xmlns:a16="http://schemas.microsoft.com/office/drawing/2014/main" id="{D867BA06-187C-407E-A105-52F696CA5F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1022" y="4391025"/>
              <a:ext cx="3003" cy="40005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="" xmlns:a16="http://schemas.microsoft.com/office/drawing/2014/main" id="{6F156BB1-6BD0-4A8D-92A3-6AD0D984E5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78672" y="3813502"/>
              <a:ext cx="3003" cy="40005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="" xmlns:a16="http://schemas.microsoft.com/office/drawing/2014/main" id="{1E48D5AC-2223-4E2F-916A-BF02A93FD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1297" y="2778779"/>
              <a:ext cx="3003" cy="40005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="" xmlns:a16="http://schemas.microsoft.com/office/drawing/2014/main" id="{77E6350E-8350-4B93-8A11-85AC64A86F9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50381" y="3171335"/>
              <a:ext cx="7744" cy="257665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="" xmlns:a16="http://schemas.microsoft.com/office/drawing/2014/main" id="{00E9C321-9003-47F0-9981-C2FA31F24C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44210" y="2443548"/>
              <a:ext cx="0" cy="568754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0DE5FE4-AD07-45F9-98CE-1DCDB249C5A4}"/>
              </a:ext>
            </a:extLst>
          </p:cNvPr>
          <p:cNvSpPr txBox="1"/>
          <p:nvPr/>
        </p:nvSpPr>
        <p:spPr>
          <a:xfrm>
            <a:off x="3546257" y="6207529"/>
            <a:ext cx="1587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Distribusi</a:t>
            </a:r>
            <a:r>
              <a:rPr lang="en-US" dirty="0"/>
              <a:t> Error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D53829CB-32D1-45C3-9BFF-5209C57ED58E}"/>
              </a:ext>
            </a:extLst>
          </p:cNvPr>
          <p:cNvCxnSpPr/>
          <p:nvPr/>
        </p:nvCxnSpPr>
        <p:spPr>
          <a:xfrm flipV="1">
            <a:off x="4331637" y="4509247"/>
            <a:ext cx="921681" cy="1596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91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498881"/>
            <a:ext cx="7772400" cy="2387600"/>
          </a:xfrm>
        </p:spPr>
        <p:txBody>
          <a:bodyPr>
            <a:normAutofit/>
          </a:bodyPr>
          <a:lstStyle/>
          <a:p>
            <a:r>
              <a:rPr lang="id-ID" dirty="0"/>
              <a:t>Sesi 2</a:t>
            </a:r>
            <a:r>
              <a:rPr lang="en-US" dirty="0"/>
              <a:t>7</a:t>
            </a:r>
            <a:r>
              <a:rPr lang="id-ID" dirty="0"/>
              <a:t/>
            </a:r>
            <a:br>
              <a:rPr lang="id-ID" dirty="0"/>
            </a:br>
            <a:r>
              <a:rPr lang="en-US" dirty="0"/>
              <a:t>Model </a:t>
            </a:r>
            <a:r>
              <a:rPr lang="en-US" dirty="0" err="1"/>
              <a:t>Regresi</a:t>
            </a:r>
            <a:r>
              <a:rPr lang="en-US" dirty="0"/>
              <a:t> Linier</a:t>
            </a:r>
            <a:endParaRPr lang="id-ID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156447" y="4576810"/>
            <a:ext cx="6858000" cy="465837"/>
          </a:xfrm>
        </p:spPr>
        <p:txBody>
          <a:bodyPr/>
          <a:lstStyle/>
          <a:p>
            <a:r>
              <a:rPr lang="id-ID" dirty="0"/>
              <a:t>Big Data Analytics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241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C7709102-2D17-44C3-8361-C870FE9FA6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dirty="0"/>
                  <a:t>Estimasi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600" dirty="0"/>
                  <a:t> dan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3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𝒎𝒂𝒕𝒆𝒎𝒂𝒕𝒊𝒔</m:t>
                    </m:r>
                    <m:r>
                      <a:rPr lang="en-US" sz="3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7709102-2D17-44C3-8361-C870FE9FA6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47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Content Placeholder 4">
            <a:extLst>
              <a:ext uri="{FF2B5EF4-FFF2-40B4-BE49-F238E27FC236}">
                <a16:creationId xmlns="" xmlns:a16="http://schemas.microsoft.com/office/drawing/2014/main" id="{DA911B77-DD80-4815-9472-2293C6B41D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7626006"/>
              </p:ext>
            </p:extLst>
          </p:nvPr>
        </p:nvGraphicFramePr>
        <p:xfrm>
          <a:off x="215992" y="2123512"/>
          <a:ext cx="4063815" cy="336351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1537">
                  <a:extLst>
                    <a:ext uri="{9D8B030D-6E8A-4147-A177-3AD203B41FA5}">
                      <a16:colId xmlns="" xmlns:a16="http://schemas.microsoft.com/office/drawing/2014/main" val="3294037123"/>
                    </a:ext>
                  </a:extLst>
                </a:gridCol>
                <a:gridCol w="923365">
                  <a:extLst>
                    <a:ext uri="{9D8B030D-6E8A-4147-A177-3AD203B41FA5}">
                      <a16:colId xmlns="" xmlns:a16="http://schemas.microsoft.com/office/drawing/2014/main" val="656442733"/>
                    </a:ext>
                  </a:extLst>
                </a:gridCol>
                <a:gridCol w="950259">
                  <a:extLst>
                    <a:ext uri="{9D8B030D-6E8A-4147-A177-3AD203B41FA5}">
                      <a16:colId xmlns="" xmlns:a16="http://schemas.microsoft.com/office/drawing/2014/main" val="3674135898"/>
                    </a:ext>
                  </a:extLst>
                </a:gridCol>
                <a:gridCol w="965891">
                  <a:extLst>
                    <a:ext uri="{9D8B030D-6E8A-4147-A177-3AD203B41FA5}">
                      <a16:colId xmlns="" xmlns:a16="http://schemas.microsoft.com/office/drawing/2014/main" val="3574616636"/>
                    </a:ext>
                  </a:extLst>
                </a:gridCol>
                <a:gridCol w="812763">
                  <a:extLst>
                    <a:ext uri="{9D8B030D-6E8A-4147-A177-3AD203B41FA5}">
                      <a16:colId xmlns="" xmlns:a16="http://schemas.microsoft.com/office/drawing/2014/main" val="1716309829"/>
                    </a:ext>
                  </a:extLst>
                </a:gridCol>
              </a:tblGrid>
              <a:tr h="473341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Ukuran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Mesin</a:t>
                      </a:r>
                      <a:endParaRPr lang="en-US" sz="1400" dirty="0"/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Silinder</a:t>
                      </a:r>
                      <a:endParaRPr lang="en-US" sz="1400" dirty="0"/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Konsumsi</a:t>
                      </a:r>
                      <a:r>
                        <a:rPr lang="en-US" sz="1400" dirty="0"/>
                        <a:t> BBM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Emisi</a:t>
                      </a:r>
                      <a:r>
                        <a:rPr lang="en-US" sz="1400" dirty="0"/>
                        <a:t> CO2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4021769443"/>
                  </a:ext>
                </a:extLst>
              </a:tr>
              <a:tr h="304870"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2.0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8.5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196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4118724466"/>
                  </a:ext>
                </a:extLst>
              </a:tr>
              <a:tr h="274237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2.4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9.6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221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4273498667"/>
                  </a:ext>
                </a:extLst>
              </a:tr>
              <a:tr h="274237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1.5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5.9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136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312054320"/>
                  </a:ext>
                </a:extLst>
              </a:tr>
              <a:tr h="274237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3.5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11.1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255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2341828250"/>
                  </a:ext>
                </a:extLst>
              </a:tr>
              <a:tr h="274237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3.5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10.6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244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500540636"/>
                  </a:ext>
                </a:extLst>
              </a:tr>
              <a:tr h="274237"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3.5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10.0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230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1434623711"/>
                  </a:ext>
                </a:extLst>
              </a:tr>
              <a:tr h="274237"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3.5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10.1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232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2006517120"/>
                  </a:ext>
                </a:extLst>
              </a:tr>
              <a:tr h="274237"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3.7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11.1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255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4022039315"/>
                  </a:ext>
                </a:extLst>
              </a:tr>
              <a:tr h="274237"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3.7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11.6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267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3200678803"/>
                  </a:ext>
                </a:extLst>
              </a:tr>
              <a:tr h="274237">
                <a:tc>
                  <a:txBody>
                    <a:bodyPr/>
                    <a:lstStyle/>
                    <a:p>
                      <a:r>
                        <a:rPr lang="en-US" sz="1400" dirty="0"/>
                        <a:t>9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2.4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9.2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?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3708249239"/>
                  </a:ext>
                </a:extLst>
              </a:tr>
            </a:tbl>
          </a:graphicData>
        </a:graphic>
      </p:graphicFrame>
      <p:sp>
        <p:nvSpPr>
          <p:cNvPr id="3" name="Left Brace 2">
            <a:extLst>
              <a:ext uri="{FF2B5EF4-FFF2-40B4-BE49-F238E27FC236}">
                <a16:creationId xmlns="" xmlns:a16="http://schemas.microsoft.com/office/drawing/2014/main" id="{121CEE26-AA46-43C3-B017-3C112BD83C1D}"/>
              </a:ext>
            </a:extLst>
          </p:cNvPr>
          <p:cNvSpPr/>
          <p:nvPr/>
        </p:nvSpPr>
        <p:spPr>
          <a:xfrm flipH="1">
            <a:off x="962025" y="2647950"/>
            <a:ext cx="257175" cy="2839072"/>
          </a:xfrm>
          <a:prstGeom prst="leftBrace">
            <a:avLst>
              <a:gd name="adj1" fmla="val 8333"/>
              <a:gd name="adj2" fmla="val 466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="" xmlns:a16="http://schemas.microsoft.com/office/drawing/2014/main" id="{8863E839-2B77-46FF-B599-4FA0B7339DE1}"/>
              </a:ext>
            </a:extLst>
          </p:cNvPr>
          <p:cNvSpPr/>
          <p:nvPr/>
        </p:nvSpPr>
        <p:spPr>
          <a:xfrm flipH="1">
            <a:off x="4022632" y="2647950"/>
            <a:ext cx="257175" cy="2839072"/>
          </a:xfrm>
          <a:prstGeom prst="leftBrace">
            <a:avLst>
              <a:gd name="adj1" fmla="val 8333"/>
              <a:gd name="adj2" fmla="val 466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5A1F6DF4-9BED-4692-9AD6-6AA6E377B48D}"/>
                  </a:ext>
                </a:extLst>
              </p:cNvPr>
              <p:cNvSpPr txBox="1"/>
              <p:nvPr/>
            </p:nvSpPr>
            <p:spPr>
              <a:xfrm>
                <a:off x="1152525" y="3771900"/>
                <a:ext cx="5125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1F6DF4-9BED-4692-9AD6-6AA6E377B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525" y="3771900"/>
                <a:ext cx="51257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="" xmlns:a16="http://schemas.microsoft.com/office/drawing/2014/main" id="{E565D8E6-FA6D-4F38-B548-2479A89CAD3A}"/>
                  </a:ext>
                </a:extLst>
              </p:cNvPr>
              <p:cNvSpPr txBox="1"/>
              <p:nvPr/>
            </p:nvSpPr>
            <p:spPr>
              <a:xfrm>
                <a:off x="4238625" y="3771900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565D8E6-FA6D-4F38-B548-2479A89CA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625" y="3771900"/>
                <a:ext cx="371384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3BFA0EB5-7EB0-4A3B-B57E-E8672A073DF7}"/>
                  </a:ext>
                </a:extLst>
              </p:cNvPr>
              <p:cNvSpPr/>
              <p:nvPr/>
            </p:nvSpPr>
            <p:spPr>
              <a:xfrm>
                <a:off x="4806067" y="1676837"/>
                <a:ext cx="2653932" cy="600164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BFA0EB5-7EB0-4A3B-B57E-E8672A073D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067" y="1676837"/>
                <a:ext cx="2653932" cy="6001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="" xmlns:a16="http://schemas.microsoft.com/office/drawing/2014/main" id="{3B26BF4B-054C-45E8-931E-8132D8CDD9E2}"/>
                  </a:ext>
                </a:extLst>
              </p:cNvPr>
              <p:cNvSpPr/>
              <p:nvPr/>
            </p:nvSpPr>
            <p:spPr>
              <a:xfrm>
                <a:off x="4806067" y="2410570"/>
                <a:ext cx="3662541" cy="979499"/>
              </a:xfrm>
              <a:prstGeom prst="rect">
                <a:avLst/>
              </a:prstGeom>
              <a:ln>
                <a:solidFill>
                  <a:srgbClr val="000099"/>
                </a:solidFill>
              </a:ln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B26BF4B-054C-45E8-931E-8132D8CDD9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067" y="2410570"/>
                <a:ext cx="3662541" cy="9794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009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="" xmlns:a16="http://schemas.microsoft.com/office/drawing/2014/main" id="{0F899BA3-CEA3-46D1-9AB8-BB1B918D98C7}"/>
                  </a:ext>
                </a:extLst>
              </p:cNvPr>
              <p:cNvSpPr/>
              <p:nvPr/>
            </p:nvSpPr>
            <p:spPr>
              <a:xfrm>
                <a:off x="5238054" y="3509711"/>
                <a:ext cx="3690369" cy="753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2.0+2.4+1.5+…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=3.34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F899BA3-CEA3-46D1-9AB8-BB1B918D98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054" y="3509711"/>
                <a:ext cx="3690369" cy="7537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="" xmlns:a16="http://schemas.microsoft.com/office/drawing/2014/main" id="{7767C1ED-B4E3-44ED-AF1C-6F2C0290E965}"/>
                  </a:ext>
                </a:extLst>
              </p:cNvPr>
              <p:cNvSpPr/>
              <p:nvPr/>
            </p:nvSpPr>
            <p:spPr>
              <a:xfrm>
                <a:off x="5238054" y="4067486"/>
                <a:ext cx="3911392" cy="7475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196+221+136+…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=256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767C1ED-B4E3-44ED-AF1C-6F2C0290E9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054" y="4067486"/>
                <a:ext cx="3911392" cy="7475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="" xmlns:a16="http://schemas.microsoft.com/office/drawing/2014/main" id="{CF4C84EC-D391-4A4A-A9A2-B1F9E2150386}"/>
                  </a:ext>
                </a:extLst>
              </p:cNvPr>
              <p:cNvSpPr/>
              <p:nvPr/>
            </p:nvSpPr>
            <p:spPr>
              <a:xfrm>
                <a:off x="4355656" y="4769596"/>
                <a:ext cx="5002908" cy="6178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2.0−3.34</m:t>
                              </m:r>
                            </m:e>
                          </m:d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196−256</m:t>
                              </m:r>
                            </m:e>
                          </m:d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2.4−3.34</m:t>
                              </m:r>
                            </m:e>
                          </m:d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221−256</m:t>
                              </m:r>
                            </m:e>
                          </m:d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</m:t>
                          </m:r>
                        </m:num>
                        <m:den>
                          <m:sSup>
                            <m:sSupPr>
                              <m:ctrlP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2.0−3.34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2.4−3.34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F4C84EC-D391-4A4A-A9A2-B1F9E21503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656" y="4769596"/>
                <a:ext cx="5002908" cy="6178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="" xmlns:a16="http://schemas.microsoft.com/office/drawing/2014/main" id="{AF46C940-6209-4CFF-AD1D-285C6E1B9B96}"/>
                  </a:ext>
                </a:extLst>
              </p:cNvPr>
              <p:cNvSpPr/>
              <p:nvPr/>
            </p:nvSpPr>
            <p:spPr>
              <a:xfrm>
                <a:off x="4355656" y="5265182"/>
                <a:ext cx="1111458" cy="477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=39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F46C940-6209-4CFF-AD1D-285C6E1B9B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656" y="5265182"/>
                <a:ext cx="1111458" cy="4770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="" xmlns:a16="http://schemas.microsoft.com/office/drawing/2014/main" id="{1966EA6E-E566-4C5C-8B68-7C462E1D15DD}"/>
                  </a:ext>
                </a:extLst>
              </p:cNvPr>
              <p:cNvSpPr/>
              <p:nvPr/>
            </p:nvSpPr>
            <p:spPr>
              <a:xfrm>
                <a:off x="4806067" y="5666852"/>
                <a:ext cx="2040367" cy="538609"/>
              </a:xfrm>
              <a:prstGeom prst="rect">
                <a:avLst/>
              </a:prstGeom>
              <a:ln>
                <a:solidFill>
                  <a:srgbClr val="000099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966EA6E-E566-4C5C-8B68-7C462E1D15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067" y="5666852"/>
                <a:ext cx="2040367" cy="53860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00009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="" xmlns:a16="http://schemas.microsoft.com/office/drawing/2014/main" id="{438B3ACA-32B9-44FC-B765-70C74ADC9C69}"/>
                  </a:ext>
                </a:extLst>
              </p:cNvPr>
              <p:cNvSpPr/>
              <p:nvPr/>
            </p:nvSpPr>
            <p:spPr>
              <a:xfrm>
                <a:off x="4355656" y="6289930"/>
                <a:ext cx="3783151" cy="477054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20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256</m:t>
                      </m:r>
                      <m:r>
                        <a:rPr lang="en-US" sz="20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39 ∗</m:t>
                      </m:r>
                      <m:r>
                        <a:rPr lang="en-US" sz="2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.34 =125.74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38B3ACA-32B9-44FC-B765-70C74ADC9C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656" y="6289930"/>
                <a:ext cx="3783151" cy="4770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004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  <p:bldP spid="39" grpId="0"/>
      <p:bldP spid="41" grpId="0"/>
      <p:bldP spid="42" grpId="0"/>
      <p:bldP spid="43" grpId="0" animBg="1"/>
      <p:bldP spid="4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C7709102-2D17-44C3-8361-C870FE9FA6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dirty="0"/>
                  <a:t>Estimasi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600" dirty="0"/>
                  <a:t> dan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3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𝒐𝒑𝒕𝒊𝒎𝒂𝒔𝒊</m:t>
                    </m:r>
                    <m:r>
                      <a:rPr lang="en-US" sz="3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7709102-2D17-44C3-8361-C870FE9FA6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147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Content Placeholder 4">
            <a:extLst>
              <a:ext uri="{FF2B5EF4-FFF2-40B4-BE49-F238E27FC236}">
                <a16:creationId xmlns="" xmlns:a16="http://schemas.microsoft.com/office/drawing/2014/main" id="{DA911B77-DD80-4815-9472-2293C6B41D41}"/>
              </a:ext>
            </a:extLst>
          </p:cNvPr>
          <p:cNvGraphicFramePr>
            <a:graphicFrameLocks/>
          </p:cNvGraphicFramePr>
          <p:nvPr/>
        </p:nvGraphicFramePr>
        <p:xfrm>
          <a:off x="215992" y="2123512"/>
          <a:ext cx="4063815" cy="336351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1537">
                  <a:extLst>
                    <a:ext uri="{9D8B030D-6E8A-4147-A177-3AD203B41FA5}">
                      <a16:colId xmlns="" xmlns:a16="http://schemas.microsoft.com/office/drawing/2014/main" val="3294037123"/>
                    </a:ext>
                  </a:extLst>
                </a:gridCol>
                <a:gridCol w="923365">
                  <a:extLst>
                    <a:ext uri="{9D8B030D-6E8A-4147-A177-3AD203B41FA5}">
                      <a16:colId xmlns="" xmlns:a16="http://schemas.microsoft.com/office/drawing/2014/main" val="656442733"/>
                    </a:ext>
                  </a:extLst>
                </a:gridCol>
                <a:gridCol w="950259">
                  <a:extLst>
                    <a:ext uri="{9D8B030D-6E8A-4147-A177-3AD203B41FA5}">
                      <a16:colId xmlns="" xmlns:a16="http://schemas.microsoft.com/office/drawing/2014/main" val="3674135898"/>
                    </a:ext>
                  </a:extLst>
                </a:gridCol>
                <a:gridCol w="965891">
                  <a:extLst>
                    <a:ext uri="{9D8B030D-6E8A-4147-A177-3AD203B41FA5}">
                      <a16:colId xmlns="" xmlns:a16="http://schemas.microsoft.com/office/drawing/2014/main" val="3574616636"/>
                    </a:ext>
                  </a:extLst>
                </a:gridCol>
                <a:gridCol w="812763">
                  <a:extLst>
                    <a:ext uri="{9D8B030D-6E8A-4147-A177-3AD203B41FA5}">
                      <a16:colId xmlns="" xmlns:a16="http://schemas.microsoft.com/office/drawing/2014/main" val="1716309829"/>
                    </a:ext>
                  </a:extLst>
                </a:gridCol>
              </a:tblGrid>
              <a:tr h="473341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Ukuran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Mesin</a:t>
                      </a:r>
                      <a:endParaRPr lang="en-US" sz="1400" dirty="0"/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Silinder</a:t>
                      </a:r>
                      <a:endParaRPr lang="en-US" sz="1400" dirty="0"/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Konsumsi</a:t>
                      </a:r>
                      <a:r>
                        <a:rPr lang="en-US" sz="1400" dirty="0"/>
                        <a:t> BBM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Emisi</a:t>
                      </a:r>
                      <a:r>
                        <a:rPr lang="en-US" sz="1400" dirty="0"/>
                        <a:t> CO2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4021769443"/>
                  </a:ext>
                </a:extLst>
              </a:tr>
              <a:tr h="304870"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2.0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8.5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196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4118724466"/>
                  </a:ext>
                </a:extLst>
              </a:tr>
              <a:tr h="274237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2.4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9.6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221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4273498667"/>
                  </a:ext>
                </a:extLst>
              </a:tr>
              <a:tr h="274237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1.5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5.9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136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312054320"/>
                  </a:ext>
                </a:extLst>
              </a:tr>
              <a:tr h="274237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3.5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11.1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255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2341828250"/>
                  </a:ext>
                </a:extLst>
              </a:tr>
              <a:tr h="274237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3.5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10.6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244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500540636"/>
                  </a:ext>
                </a:extLst>
              </a:tr>
              <a:tr h="274237"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3.5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10.0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230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1434623711"/>
                  </a:ext>
                </a:extLst>
              </a:tr>
              <a:tr h="274237"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3.5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10.1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232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2006517120"/>
                  </a:ext>
                </a:extLst>
              </a:tr>
              <a:tr h="274237"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3.7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11.1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255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4022039315"/>
                  </a:ext>
                </a:extLst>
              </a:tr>
              <a:tr h="274237"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3.7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11.6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267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3200678803"/>
                  </a:ext>
                </a:extLst>
              </a:tr>
              <a:tr h="274237">
                <a:tc>
                  <a:txBody>
                    <a:bodyPr/>
                    <a:lstStyle/>
                    <a:p>
                      <a:r>
                        <a:rPr lang="en-US" sz="1400" dirty="0"/>
                        <a:t>9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2.4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9.2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?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3708249239"/>
                  </a:ext>
                </a:extLst>
              </a:tr>
            </a:tbl>
          </a:graphicData>
        </a:graphic>
      </p:graphicFrame>
      <p:sp>
        <p:nvSpPr>
          <p:cNvPr id="3" name="Left Brace 2">
            <a:extLst>
              <a:ext uri="{FF2B5EF4-FFF2-40B4-BE49-F238E27FC236}">
                <a16:creationId xmlns="" xmlns:a16="http://schemas.microsoft.com/office/drawing/2014/main" id="{121CEE26-AA46-43C3-B017-3C112BD83C1D}"/>
              </a:ext>
            </a:extLst>
          </p:cNvPr>
          <p:cNvSpPr/>
          <p:nvPr/>
        </p:nvSpPr>
        <p:spPr>
          <a:xfrm flipH="1">
            <a:off x="962025" y="2647950"/>
            <a:ext cx="257175" cy="2839072"/>
          </a:xfrm>
          <a:prstGeom prst="leftBrace">
            <a:avLst>
              <a:gd name="adj1" fmla="val 8333"/>
              <a:gd name="adj2" fmla="val 466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="" xmlns:a16="http://schemas.microsoft.com/office/drawing/2014/main" id="{8863E839-2B77-46FF-B599-4FA0B7339DE1}"/>
              </a:ext>
            </a:extLst>
          </p:cNvPr>
          <p:cNvSpPr/>
          <p:nvPr/>
        </p:nvSpPr>
        <p:spPr>
          <a:xfrm flipH="1">
            <a:off x="4022632" y="2647950"/>
            <a:ext cx="257175" cy="2839072"/>
          </a:xfrm>
          <a:prstGeom prst="leftBrace">
            <a:avLst>
              <a:gd name="adj1" fmla="val 8333"/>
              <a:gd name="adj2" fmla="val 466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5A1F6DF4-9BED-4692-9AD6-6AA6E377B48D}"/>
                  </a:ext>
                </a:extLst>
              </p:cNvPr>
              <p:cNvSpPr txBox="1"/>
              <p:nvPr/>
            </p:nvSpPr>
            <p:spPr>
              <a:xfrm>
                <a:off x="1152525" y="3771900"/>
                <a:ext cx="5125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1F6DF4-9BED-4692-9AD6-6AA6E377B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525" y="3771900"/>
                <a:ext cx="51257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="" xmlns:a16="http://schemas.microsoft.com/office/drawing/2014/main" id="{E565D8E6-FA6D-4F38-B548-2479A89CAD3A}"/>
                  </a:ext>
                </a:extLst>
              </p:cNvPr>
              <p:cNvSpPr txBox="1"/>
              <p:nvPr/>
            </p:nvSpPr>
            <p:spPr>
              <a:xfrm>
                <a:off x="4238625" y="3771900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565D8E6-FA6D-4F38-B548-2479A89CA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625" y="3771900"/>
                <a:ext cx="371384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28AEC2A-1028-41F9-9545-21BC758ECF16}"/>
              </a:ext>
            </a:extLst>
          </p:cNvPr>
          <p:cNvSpPr txBox="1"/>
          <p:nvPr/>
        </p:nvSpPr>
        <p:spPr>
          <a:xfrm>
            <a:off x="4826002" y="3263206"/>
            <a:ext cx="42767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Library </a:t>
            </a:r>
            <a:r>
              <a:rPr lang="en-US" i="1" dirty="0" err="1"/>
              <a:t>untuk</a:t>
            </a:r>
            <a:r>
              <a:rPr lang="en-US" i="1" dirty="0"/>
              <a:t> </a:t>
            </a:r>
            <a:r>
              <a:rPr lang="en-US" dirty="0"/>
              <a:t>Machine Learning yang </a:t>
            </a:r>
            <a:r>
              <a:rPr lang="en-US" dirty="0" err="1"/>
              <a:t>ada</a:t>
            </a:r>
            <a:r>
              <a:rPr lang="en-US" dirty="0"/>
              <a:t> di Python, R dan Scala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menemukan</a:t>
            </a:r>
            <a:r>
              <a:rPr lang="en-US" dirty="0"/>
              <a:t> parameter </a:t>
            </a:r>
            <a:r>
              <a:rPr lang="en-US" dirty="0" err="1"/>
              <a:t>tersebut</a:t>
            </a:r>
            <a:r>
              <a:rPr lang="en-US" dirty="0"/>
              <a:t>.</a:t>
            </a:r>
          </a:p>
          <a:p>
            <a:endParaRPr lang="en-US" i="1" dirty="0"/>
          </a:p>
          <a:p>
            <a:r>
              <a:rPr lang="en-US" dirty="0"/>
              <a:t>Kita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membutuhkannya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ukuran</a:t>
            </a:r>
            <a:r>
              <a:rPr lang="en-US" dirty="0"/>
              <a:t> data yang </a:t>
            </a:r>
            <a:r>
              <a:rPr lang="en-US" dirty="0" err="1"/>
              <a:t>besar</a:t>
            </a:r>
            <a:r>
              <a:rPr lang="en-US" dirty="0"/>
              <a:t> (big data)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="" xmlns:a16="http://schemas.microsoft.com/office/drawing/2014/main" id="{ACAED7E4-2C4C-4C4A-9E16-EF7247076E75}"/>
                  </a:ext>
                </a:extLst>
              </p:cNvPr>
              <p:cNvSpPr/>
              <p:nvPr/>
            </p:nvSpPr>
            <p:spPr>
              <a:xfrm>
                <a:off x="4826002" y="2257862"/>
                <a:ext cx="3414333" cy="600164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127.74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39</m:t>
                      </m:r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CAED7E4-2C4C-4C4A-9E16-EF7247076E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002" y="2257862"/>
                <a:ext cx="3414333" cy="6001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905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709102-2D17-44C3-8361-C870FE9FA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Prediksi</a:t>
            </a:r>
            <a:r>
              <a:rPr lang="en-US" sz="3600" dirty="0"/>
              <a:t> </a:t>
            </a:r>
            <a:r>
              <a:rPr lang="en-US" sz="3600" dirty="0" err="1"/>
              <a:t>dengan</a:t>
            </a:r>
            <a:r>
              <a:rPr lang="en-US" sz="3600" dirty="0"/>
              <a:t> </a:t>
            </a:r>
            <a:r>
              <a:rPr lang="en-US" sz="3600" dirty="0" err="1"/>
              <a:t>Regresi</a:t>
            </a:r>
            <a:r>
              <a:rPr lang="en-US" sz="3600" dirty="0"/>
              <a:t> Linier</a:t>
            </a:r>
          </a:p>
        </p:txBody>
      </p:sp>
      <p:graphicFrame>
        <p:nvGraphicFramePr>
          <p:cNvPr id="10" name="Content Placeholder 4">
            <a:extLst>
              <a:ext uri="{FF2B5EF4-FFF2-40B4-BE49-F238E27FC236}">
                <a16:creationId xmlns="" xmlns:a16="http://schemas.microsoft.com/office/drawing/2014/main" id="{DA911B77-DD80-4815-9472-2293C6B41D41}"/>
              </a:ext>
            </a:extLst>
          </p:cNvPr>
          <p:cNvGraphicFramePr>
            <a:graphicFrameLocks/>
          </p:cNvGraphicFramePr>
          <p:nvPr/>
        </p:nvGraphicFramePr>
        <p:xfrm>
          <a:off x="215992" y="2123512"/>
          <a:ext cx="4063815" cy="336351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1537">
                  <a:extLst>
                    <a:ext uri="{9D8B030D-6E8A-4147-A177-3AD203B41FA5}">
                      <a16:colId xmlns="" xmlns:a16="http://schemas.microsoft.com/office/drawing/2014/main" val="3294037123"/>
                    </a:ext>
                  </a:extLst>
                </a:gridCol>
                <a:gridCol w="923365">
                  <a:extLst>
                    <a:ext uri="{9D8B030D-6E8A-4147-A177-3AD203B41FA5}">
                      <a16:colId xmlns="" xmlns:a16="http://schemas.microsoft.com/office/drawing/2014/main" val="656442733"/>
                    </a:ext>
                  </a:extLst>
                </a:gridCol>
                <a:gridCol w="950259">
                  <a:extLst>
                    <a:ext uri="{9D8B030D-6E8A-4147-A177-3AD203B41FA5}">
                      <a16:colId xmlns="" xmlns:a16="http://schemas.microsoft.com/office/drawing/2014/main" val="3674135898"/>
                    </a:ext>
                  </a:extLst>
                </a:gridCol>
                <a:gridCol w="965891">
                  <a:extLst>
                    <a:ext uri="{9D8B030D-6E8A-4147-A177-3AD203B41FA5}">
                      <a16:colId xmlns="" xmlns:a16="http://schemas.microsoft.com/office/drawing/2014/main" val="3574616636"/>
                    </a:ext>
                  </a:extLst>
                </a:gridCol>
                <a:gridCol w="812763">
                  <a:extLst>
                    <a:ext uri="{9D8B030D-6E8A-4147-A177-3AD203B41FA5}">
                      <a16:colId xmlns="" xmlns:a16="http://schemas.microsoft.com/office/drawing/2014/main" val="1716309829"/>
                    </a:ext>
                  </a:extLst>
                </a:gridCol>
              </a:tblGrid>
              <a:tr h="473341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Ukuran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Mesin</a:t>
                      </a:r>
                      <a:endParaRPr lang="en-US" sz="1400" dirty="0"/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Silinder</a:t>
                      </a:r>
                      <a:endParaRPr lang="en-US" sz="1400" dirty="0"/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Konsumsi</a:t>
                      </a:r>
                      <a:r>
                        <a:rPr lang="en-US" sz="1400" dirty="0"/>
                        <a:t> BBM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Emisi</a:t>
                      </a:r>
                      <a:r>
                        <a:rPr lang="en-US" sz="1400" dirty="0"/>
                        <a:t> CO2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4021769443"/>
                  </a:ext>
                </a:extLst>
              </a:tr>
              <a:tr h="304870"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2.0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8.5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196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4118724466"/>
                  </a:ext>
                </a:extLst>
              </a:tr>
              <a:tr h="274237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2.4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9.6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221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4273498667"/>
                  </a:ext>
                </a:extLst>
              </a:tr>
              <a:tr h="274237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1.5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5.9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136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312054320"/>
                  </a:ext>
                </a:extLst>
              </a:tr>
              <a:tr h="274237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3.5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11.1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255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2341828250"/>
                  </a:ext>
                </a:extLst>
              </a:tr>
              <a:tr h="274237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3.5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10.6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244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500540636"/>
                  </a:ext>
                </a:extLst>
              </a:tr>
              <a:tr h="274237"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3.5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10.0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230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1434623711"/>
                  </a:ext>
                </a:extLst>
              </a:tr>
              <a:tr h="274237"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3.5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10.1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232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2006517120"/>
                  </a:ext>
                </a:extLst>
              </a:tr>
              <a:tr h="274237"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3.7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11.1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255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4022039315"/>
                  </a:ext>
                </a:extLst>
              </a:tr>
              <a:tr h="274237"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3.7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11.6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267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3200678803"/>
                  </a:ext>
                </a:extLst>
              </a:tr>
              <a:tr h="274237">
                <a:tc>
                  <a:txBody>
                    <a:bodyPr/>
                    <a:lstStyle/>
                    <a:p>
                      <a:r>
                        <a:rPr lang="en-US" sz="1400" dirty="0"/>
                        <a:t>9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2.4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9.2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?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370824923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="" xmlns:a16="http://schemas.microsoft.com/office/drawing/2014/main" id="{ACAED7E4-2C4C-4C4A-9E16-EF7247076E75}"/>
                  </a:ext>
                </a:extLst>
              </p:cNvPr>
              <p:cNvSpPr/>
              <p:nvPr/>
            </p:nvSpPr>
            <p:spPr>
              <a:xfrm>
                <a:off x="4495799" y="2130522"/>
                <a:ext cx="3414333" cy="600164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127.74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39</m:t>
                      </m:r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CAED7E4-2C4C-4C4A-9E16-EF7247076E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799" y="2130522"/>
                <a:ext cx="3414333" cy="6001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A1D379E7-5BF8-4A70-A403-A122C4682FF3}"/>
              </a:ext>
            </a:extLst>
          </p:cNvPr>
          <p:cNvSpPr/>
          <p:nvPr/>
        </p:nvSpPr>
        <p:spPr>
          <a:xfrm>
            <a:off x="0" y="5200650"/>
            <a:ext cx="4381500" cy="28637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="" xmlns:a16="http://schemas.microsoft.com/office/drawing/2014/main" id="{97031DBA-2D06-4A58-AD5B-CE2982FB43E8}"/>
                  </a:ext>
                </a:extLst>
              </p:cNvPr>
              <p:cNvSpPr/>
              <p:nvPr/>
            </p:nvSpPr>
            <p:spPr>
              <a:xfrm>
                <a:off x="4381500" y="3571043"/>
                <a:ext cx="4900957" cy="3545586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>
                <a:spAutoFit/>
              </a:bodyPr>
              <a:lstStyle/>
              <a:p>
                <a:pPr>
                  <a:lnSpc>
                    <a:spcPct val="2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𝐸𝑚𝑖𝑠𝑖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127.74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39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𝑈𝑘𝑢𝑟𝑎𝑛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𝑚𝑒𝑠𝑖𝑛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000" dirty="0"/>
              </a:p>
              <a:p>
                <a:pPr>
                  <a:lnSpc>
                    <a:spcPct val="2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𝐸𝑚𝑖𝑠𝑖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127.74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39 </m:t>
                      </m:r>
                      <m:r>
                        <a:rPr lang="en-US" sz="2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2.4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  <a:p>
                <a:pPr>
                  <a:lnSpc>
                    <a:spcPct val="2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𝐸𝑚𝑖𝑠𝑖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221.34</m:t>
                      </m:r>
                    </m:oMath>
                  </m:oMathPara>
                </a14:m>
                <a:endParaRPr lang="en-US" sz="2000" dirty="0"/>
              </a:p>
              <a:p>
                <a:pPr>
                  <a:lnSpc>
                    <a:spcPct val="2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2000" dirty="0"/>
              </a:p>
              <a:p>
                <a:pPr>
                  <a:lnSpc>
                    <a:spcPct val="2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7031DBA-2D06-4A58-AD5B-CE2982FB43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00" y="3571043"/>
                <a:ext cx="4900957" cy="35455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997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709102-2D17-44C3-8361-C870FE9FA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Prediksi</a:t>
            </a:r>
            <a:r>
              <a:rPr lang="en-US" sz="3600" dirty="0"/>
              <a:t> </a:t>
            </a:r>
            <a:r>
              <a:rPr lang="en-US" sz="3600" dirty="0" err="1"/>
              <a:t>dengan</a:t>
            </a:r>
            <a:r>
              <a:rPr lang="en-US" sz="3600" dirty="0"/>
              <a:t> </a:t>
            </a:r>
            <a:r>
              <a:rPr lang="en-US" sz="3600" dirty="0" err="1"/>
              <a:t>Regresi</a:t>
            </a:r>
            <a:r>
              <a:rPr lang="en-US" sz="3600" dirty="0"/>
              <a:t> Linier</a:t>
            </a:r>
          </a:p>
        </p:txBody>
      </p:sp>
      <p:graphicFrame>
        <p:nvGraphicFramePr>
          <p:cNvPr id="10" name="Content Placeholder 4">
            <a:extLst>
              <a:ext uri="{FF2B5EF4-FFF2-40B4-BE49-F238E27FC236}">
                <a16:creationId xmlns="" xmlns:a16="http://schemas.microsoft.com/office/drawing/2014/main" id="{DA911B77-DD80-4815-9472-2293C6B41D41}"/>
              </a:ext>
            </a:extLst>
          </p:cNvPr>
          <p:cNvGraphicFramePr>
            <a:graphicFrameLocks/>
          </p:cNvGraphicFramePr>
          <p:nvPr/>
        </p:nvGraphicFramePr>
        <p:xfrm>
          <a:off x="215992" y="2123512"/>
          <a:ext cx="4063815" cy="336351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1537">
                  <a:extLst>
                    <a:ext uri="{9D8B030D-6E8A-4147-A177-3AD203B41FA5}">
                      <a16:colId xmlns="" xmlns:a16="http://schemas.microsoft.com/office/drawing/2014/main" val="3294037123"/>
                    </a:ext>
                  </a:extLst>
                </a:gridCol>
                <a:gridCol w="923365">
                  <a:extLst>
                    <a:ext uri="{9D8B030D-6E8A-4147-A177-3AD203B41FA5}">
                      <a16:colId xmlns="" xmlns:a16="http://schemas.microsoft.com/office/drawing/2014/main" val="656442733"/>
                    </a:ext>
                  </a:extLst>
                </a:gridCol>
                <a:gridCol w="950259">
                  <a:extLst>
                    <a:ext uri="{9D8B030D-6E8A-4147-A177-3AD203B41FA5}">
                      <a16:colId xmlns="" xmlns:a16="http://schemas.microsoft.com/office/drawing/2014/main" val="3674135898"/>
                    </a:ext>
                  </a:extLst>
                </a:gridCol>
                <a:gridCol w="965891">
                  <a:extLst>
                    <a:ext uri="{9D8B030D-6E8A-4147-A177-3AD203B41FA5}">
                      <a16:colId xmlns="" xmlns:a16="http://schemas.microsoft.com/office/drawing/2014/main" val="3574616636"/>
                    </a:ext>
                  </a:extLst>
                </a:gridCol>
                <a:gridCol w="812763">
                  <a:extLst>
                    <a:ext uri="{9D8B030D-6E8A-4147-A177-3AD203B41FA5}">
                      <a16:colId xmlns="" xmlns:a16="http://schemas.microsoft.com/office/drawing/2014/main" val="1716309829"/>
                    </a:ext>
                  </a:extLst>
                </a:gridCol>
              </a:tblGrid>
              <a:tr h="473341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Ukuran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Mesin</a:t>
                      </a:r>
                      <a:endParaRPr lang="en-US" sz="1400" dirty="0"/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Silinder</a:t>
                      </a:r>
                      <a:endParaRPr lang="en-US" sz="1400" dirty="0"/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Konsumsi</a:t>
                      </a:r>
                      <a:r>
                        <a:rPr lang="en-US" sz="1400" dirty="0"/>
                        <a:t> BBM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Emisi</a:t>
                      </a:r>
                      <a:r>
                        <a:rPr lang="en-US" sz="1400" dirty="0"/>
                        <a:t> CO2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4021769443"/>
                  </a:ext>
                </a:extLst>
              </a:tr>
              <a:tr h="304870"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2.0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8.5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196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4118724466"/>
                  </a:ext>
                </a:extLst>
              </a:tr>
              <a:tr h="274237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2.4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9.6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221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4273498667"/>
                  </a:ext>
                </a:extLst>
              </a:tr>
              <a:tr h="274237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1.5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5.9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136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312054320"/>
                  </a:ext>
                </a:extLst>
              </a:tr>
              <a:tr h="274237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3.5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11.1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255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2341828250"/>
                  </a:ext>
                </a:extLst>
              </a:tr>
              <a:tr h="274237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3.5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10.6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244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500540636"/>
                  </a:ext>
                </a:extLst>
              </a:tr>
              <a:tr h="274237"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3.5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10.0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230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1434623711"/>
                  </a:ext>
                </a:extLst>
              </a:tr>
              <a:tr h="274237"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3.5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10.1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232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2006517120"/>
                  </a:ext>
                </a:extLst>
              </a:tr>
              <a:tr h="274237"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3.7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11.1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255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4022039315"/>
                  </a:ext>
                </a:extLst>
              </a:tr>
              <a:tr h="274237"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3.7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11.6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267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3200678803"/>
                  </a:ext>
                </a:extLst>
              </a:tr>
              <a:tr h="274237">
                <a:tc>
                  <a:txBody>
                    <a:bodyPr/>
                    <a:lstStyle/>
                    <a:p>
                      <a:r>
                        <a:rPr lang="en-US" sz="1400" dirty="0"/>
                        <a:t>9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2.4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9.2</a:t>
                      </a:r>
                    </a:p>
                  </a:txBody>
                  <a:tcPr marL="71168" marR="71168" marT="35584" marB="35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?</a:t>
                      </a:r>
                    </a:p>
                  </a:txBody>
                  <a:tcPr marL="71168" marR="71168" marT="35584" marB="35584"/>
                </a:tc>
                <a:extLst>
                  <a:ext uri="{0D108BD9-81ED-4DB2-BD59-A6C34878D82A}">
                    <a16:rowId xmlns="" xmlns:a16="http://schemas.microsoft.com/office/drawing/2014/main" val="370824923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="" xmlns:a16="http://schemas.microsoft.com/office/drawing/2014/main" id="{ACAED7E4-2C4C-4C4A-9E16-EF7247076E75}"/>
                  </a:ext>
                </a:extLst>
              </p:cNvPr>
              <p:cNvSpPr/>
              <p:nvPr/>
            </p:nvSpPr>
            <p:spPr>
              <a:xfrm>
                <a:off x="4495799" y="2130522"/>
                <a:ext cx="3414333" cy="600164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127.74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39</m:t>
                      </m:r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CAED7E4-2C4C-4C4A-9E16-EF7247076E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799" y="2130522"/>
                <a:ext cx="3414333" cy="6001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A1D379E7-5BF8-4A70-A403-A122C4682FF3}"/>
              </a:ext>
            </a:extLst>
          </p:cNvPr>
          <p:cNvSpPr/>
          <p:nvPr/>
        </p:nvSpPr>
        <p:spPr>
          <a:xfrm>
            <a:off x="0" y="5200650"/>
            <a:ext cx="4381500" cy="28637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="" xmlns:a16="http://schemas.microsoft.com/office/drawing/2014/main" id="{97031DBA-2D06-4A58-AD5B-CE2982FB43E8}"/>
                  </a:ext>
                </a:extLst>
              </p:cNvPr>
              <p:cNvSpPr/>
              <p:nvPr/>
            </p:nvSpPr>
            <p:spPr>
              <a:xfrm>
                <a:off x="4381500" y="2818568"/>
                <a:ext cx="4900957" cy="3545586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>
                <a:spAutoFit/>
              </a:bodyPr>
              <a:lstStyle/>
              <a:p>
                <a:pPr>
                  <a:lnSpc>
                    <a:spcPct val="2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𝐸𝑚𝑖𝑠𝑖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127.74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39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𝑈𝑘𝑢𝑟𝑎𝑛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𝑚𝑒𝑠𝑖𝑛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000" dirty="0"/>
              </a:p>
              <a:p>
                <a:pPr>
                  <a:lnSpc>
                    <a:spcPct val="2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𝐸𝑚𝑖𝑠𝑖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127.74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39 </m:t>
                      </m:r>
                      <m:r>
                        <a:rPr lang="en-US" sz="2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2.4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  <a:p>
                <a:pPr>
                  <a:lnSpc>
                    <a:spcPct val="2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𝐸𝑚𝑖𝑠𝑖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221.34</m:t>
                      </m:r>
                    </m:oMath>
                  </m:oMathPara>
                </a14:m>
                <a:endParaRPr lang="en-US" sz="2000" dirty="0"/>
              </a:p>
              <a:p>
                <a:pPr>
                  <a:lnSpc>
                    <a:spcPct val="2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2000" dirty="0"/>
              </a:p>
              <a:p>
                <a:pPr>
                  <a:lnSpc>
                    <a:spcPct val="2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7031DBA-2D06-4A58-AD5B-CE2982FB43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00" y="2818568"/>
                <a:ext cx="4900957" cy="35455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3649ACDC-E69B-410F-8EBC-59AE3414D255}"/>
              </a:ext>
            </a:extLst>
          </p:cNvPr>
          <p:cNvGrpSpPr/>
          <p:nvPr/>
        </p:nvGrpSpPr>
        <p:grpSpPr>
          <a:xfrm>
            <a:off x="4086225" y="4333875"/>
            <a:ext cx="2724150" cy="1028700"/>
            <a:chOff x="4086225" y="4333875"/>
            <a:chExt cx="2724150" cy="1028700"/>
          </a:xfrm>
        </p:grpSpPr>
        <p:sp>
          <p:nvSpPr>
            <p:cNvPr id="3" name="Oval 2">
              <a:extLst>
                <a:ext uri="{FF2B5EF4-FFF2-40B4-BE49-F238E27FC236}">
                  <a16:creationId xmlns="" xmlns:a16="http://schemas.microsoft.com/office/drawing/2014/main" id="{67B0D92F-CDFA-4845-9395-379EDA4D5368}"/>
                </a:ext>
              </a:extLst>
            </p:cNvPr>
            <p:cNvSpPr/>
            <p:nvPr/>
          </p:nvSpPr>
          <p:spPr>
            <a:xfrm>
              <a:off x="5829300" y="4333875"/>
              <a:ext cx="981075" cy="60016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="" xmlns:a16="http://schemas.microsoft.com/office/drawing/2014/main" id="{EF7F6846-CDAA-4691-AC7F-5749A5FA82DA}"/>
                </a:ext>
              </a:extLst>
            </p:cNvPr>
            <p:cNvCxnSpPr>
              <a:stCxn id="3" idx="3"/>
            </p:cNvCxnSpPr>
            <p:nvPr/>
          </p:nvCxnSpPr>
          <p:spPr>
            <a:xfrm flipH="1">
              <a:off x="4086225" y="4846147"/>
              <a:ext cx="1886750" cy="51642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877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709102-2D17-44C3-8361-C870FE9FA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Keuntungan</a:t>
            </a:r>
            <a:r>
              <a:rPr lang="en-US" sz="3600" dirty="0"/>
              <a:t> </a:t>
            </a:r>
            <a:r>
              <a:rPr lang="en-US" sz="3600" dirty="0" err="1"/>
              <a:t>Regresi</a:t>
            </a:r>
            <a:r>
              <a:rPr lang="en-US" sz="3600" dirty="0"/>
              <a:t> Linier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F791249-5B68-48EC-A801-7B4904E80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Cepat</a:t>
            </a:r>
            <a:endParaRPr lang="en-US" dirty="0"/>
          </a:p>
          <a:p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membutuhkan</a:t>
            </a:r>
            <a:r>
              <a:rPr lang="en-US" dirty="0"/>
              <a:t> </a:t>
            </a:r>
            <a:r>
              <a:rPr lang="en-US" i="1" dirty="0"/>
              <a:t>tuning</a:t>
            </a:r>
            <a:r>
              <a:rPr lang="en-US" dirty="0"/>
              <a:t> parameter</a:t>
            </a:r>
          </a:p>
          <a:p>
            <a:pPr lvl="1"/>
            <a:r>
              <a:rPr lang="en-US" dirty="0" err="1"/>
              <a:t>Seperti</a:t>
            </a:r>
            <a:r>
              <a:rPr lang="en-US" dirty="0"/>
              <a:t> yang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pada parameter K </a:t>
            </a:r>
            <a:r>
              <a:rPr lang="en-US" dirty="0" err="1"/>
              <a:t>untuk</a:t>
            </a:r>
            <a:r>
              <a:rPr lang="en-US" dirty="0"/>
              <a:t> KNN, </a:t>
            </a:r>
            <a:r>
              <a:rPr lang="en-US" dirty="0" err="1"/>
              <a:t>maupun</a:t>
            </a:r>
            <a:r>
              <a:rPr lang="en-US" dirty="0"/>
              <a:t> </a:t>
            </a:r>
            <a:r>
              <a:rPr lang="en-US" dirty="0" err="1"/>
              <a:t>laju</a:t>
            </a:r>
            <a:r>
              <a:rPr lang="en-US" dirty="0"/>
              <a:t> </a:t>
            </a:r>
            <a:r>
              <a:rPr lang="en-US" i="1" dirty="0"/>
              <a:t>learning rate </a:t>
            </a:r>
            <a:r>
              <a:rPr lang="en-US" dirty="0"/>
              <a:t> pada </a:t>
            </a:r>
            <a:r>
              <a:rPr lang="en-US" i="1" dirty="0"/>
              <a:t>Neural Network</a:t>
            </a:r>
            <a:r>
              <a:rPr lang="en-US" dirty="0"/>
              <a:t>.</a:t>
            </a:r>
          </a:p>
          <a:p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dipahami</a:t>
            </a:r>
            <a:r>
              <a:rPr lang="en-US" dirty="0"/>
              <a:t> dan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dijelaskan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990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w: Right 12">
            <a:extLst>
              <a:ext uri="{FF2B5EF4-FFF2-40B4-BE49-F238E27FC236}">
                <a16:creationId xmlns="" xmlns:a16="http://schemas.microsoft.com/office/drawing/2014/main" id="{361C79C2-628A-4294-A2C9-C99B91A10393}"/>
              </a:ext>
            </a:extLst>
          </p:cNvPr>
          <p:cNvSpPr/>
          <p:nvPr/>
        </p:nvSpPr>
        <p:spPr>
          <a:xfrm rot="5400000">
            <a:off x="6975680" y="2705690"/>
            <a:ext cx="450440" cy="85725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C25F35-5D4E-4023-A3F4-EAE2B857E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Regresi</a:t>
            </a:r>
            <a:r>
              <a:rPr lang="en-US" dirty="0"/>
              <a:t> Linier </a:t>
            </a:r>
            <a:r>
              <a:rPr lang="en-US" dirty="0" err="1"/>
              <a:t>Sederhana</a:t>
            </a:r>
            <a:r>
              <a:rPr lang="en-US" dirty="0"/>
              <a:t> di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A5B3903-8A83-490F-B5B5-BE05325EA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25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47555B34-8A92-41DB-AE02-A000799847C3}"/>
              </a:ext>
            </a:extLst>
          </p:cNvPr>
          <p:cNvGrpSpPr/>
          <p:nvPr/>
        </p:nvGrpSpPr>
        <p:grpSpPr>
          <a:xfrm>
            <a:off x="64366" y="2393560"/>
            <a:ext cx="4821959" cy="3259919"/>
            <a:chOff x="4402723" y="2227792"/>
            <a:chExt cx="4821959" cy="3259919"/>
          </a:xfrm>
        </p:grpSpPr>
        <p:pic>
          <p:nvPicPr>
            <p:cNvPr id="6" name="Picture 5">
              <a:extLst>
                <a:ext uri="{FF2B5EF4-FFF2-40B4-BE49-F238E27FC236}">
                  <a16:creationId xmlns="" xmlns:a16="http://schemas.microsoft.com/office/drawing/2014/main" id="{7BE35CB1-CD8C-4123-8C8C-43C677346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23011" y="2227792"/>
              <a:ext cx="4401671" cy="288909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4990A405-958C-49C6-A2DC-0D61C56D0C1A}"/>
                </a:ext>
              </a:extLst>
            </p:cNvPr>
            <p:cNvSpPr txBox="1"/>
            <p:nvPr/>
          </p:nvSpPr>
          <p:spPr>
            <a:xfrm>
              <a:off x="6517342" y="5149157"/>
              <a:ext cx="17086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</a:t>
              </a:r>
              <a:r>
                <a:rPr lang="en-US" sz="1600" baseline="-25000" dirty="0"/>
                <a:t>1</a:t>
              </a:r>
              <a:r>
                <a:rPr lang="en-US" sz="1600" dirty="0"/>
                <a:t> (</a:t>
              </a:r>
              <a:r>
                <a:rPr lang="en-US" sz="1600" dirty="0" err="1"/>
                <a:t>Ukuran</a:t>
              </a:r>
              <a:r>
                <a:rPr lang="en-US" sz="1600" dirty="0"/>
                <a:t> </a:t>
              </a:r>
              <a:r>
                <a:rPr lang="en-US" sz="1600" dirty="0" err="1"/>
                <a:t>Mesin</a:t>
              </a:r>
              <a:r>
                <a:rPr lang="en-US" sz="1600" dirty="0"/>
                <a:t>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D1653865-DCF9-49C1-A813-F147364B9819}"/>
                </a:ext>
              </a:extLst>
            </p:cNvPr>
            <p:cNvSpPr txBox="1"/>
            <p:nvPr/>
          </p:nvSpPr>
          <p:spPr>
            <a:xfrm rot="16200000">
              <a:off x="3928330" y="3503063"/>
              <a:ext cx="12873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Y (</a:t>
              </a:r>
              <a:r>
                <a:rPr lang="en-US" sz="1600" dirty="0" err="1"/>
                <a:t>Emisi</a:t>
              </a:r>
              <a:r>
                <a:rPr lang="en-US" sz="1600" dirty="0"/>
                <a:t> CO2)</a:t>
              </a:r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="" xmlns:a16="http://schemas.microsoft.com/office/drawing/2014/main" id="{31B2CFE7-5C23-4340-88B3-24DF836F37A0}"/>
              </a:ext>
            </a:extLst>
          </p:cNvPr>
          <p:cNvSpPr/>
          <p:nvPr/>
        </p:nvSpPr>
        <p:spPr>
          <a:xfrm>
            <a:off x="4968059" y="1869565"/>
            <a:ext cx="742950" cy="857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="" xmlns:a16="http://schemas.microsoft.com/office/drawing/2014/main" id="{ED56F307-3C6D-4C27-A87B-428FABC3360E}"/>
              </a:ext>
            </a:extLst>
          </p:cNvPr>
          <p:cNvSpPr/>
          <p:nvPr/>
        </p:nvSpPr>
        <p:spPr>
          <a:xfrm>
            <a:off x="5943600" y="1798247"/>
            <a:ext cx="2514600" cy="119062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Fit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BC4E92DF-95F5-4132-AE0D-8B4FA04A86BA}"/>
              </a:ext>
            </a:extLst>
          </p:cNvPr>
          <p:cNvSpPr/>
          <p:nvPr/>
        </p:nvSpPr>
        <p:spPr>
          <a:xfrm>
            <a:off x="5943600" y="3359535"/>
            <a:ext cx="2514600" cy="119062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Model </a:t>
            </a:r>
            <a:r>
              <a:rPr lang="en-US" sz="2400" b="1" dirty="0" err="1"/>
              <a:t>Regresi</a:t>
            </a:r>
            <a:r>
              <a:rPr lang="en-US" sz="2400" b="1" dirty="0"/>
              <a:t> </a:t>
            </a:r>
            <a:r>
              <a:rPr lang="en-US" sz="2400" b="1" dirty="0" err="1"/>
              <a:t>Sederhana</a:t>
            </a:r>
            <a:endParaRPr lang="en-US" sz="2400" b="1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="" xmlns:a16="http://schemas.microsoft.com/office/drawing/2014/main" id="{9AF21A32-D5B9-4D71-8A4F-2BFAB7C484DA}"/>
              </a:ext>
            </a:extLst>
          </p:cNvPr>
          <p:cNvSpPr/>
          <p:nvPr/>
        </p:nvSpPr>
        <p:spPr>
          <a:xfrm>
            <a:off x="5943600" y="4960537"/>
            <a:ext cx="2514600" cy="1190625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solidFill>
                  <a:schemeClr val="tx1"/>
                </a:solidFill>
              </a:rPr>
              <a:t>Prediksi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="" xmlns:a16="http://schemas.microsoft.com/office/drawing/2014/main" id="{992EB737-2411-4C22-B003-F9247B636092}"/>
              </a:ext>
            </a:extLst>
          </p:cNvPr>
          <p:cNvSpPr/>
          <p:nvPr/>
        </p:nvSpPr>
        <p:spPr>
          <a:xfrm rot="5400000">
            <a:off x="6975680" y="4306692"/>
            <a:ext cx="450440" cy="85725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5" name="Arrow: Right 14">
            <a:extLst>
              <a:ext uri="{FF2B5EF4-FFF2-40B4-BE49-F238E27FC236}">
                <a16:creationId xmlns="" xmlns:a16="http://schemas.microsoft.com/office/drawing/2014/main" id="{F10F1369-FB98-40A2-A3BE-FF3CD2FBE083}"/>
              </a:ext>
            </a:extLst>
          </p:cNvPr>
          <p:cNvSpPr/>
          <p:nvPr/>
        </p:nvSpPr>
        <p:spPr>
          <a:xfrm rot="10800000">
            <a:off x="5091112" y="5055577"/>
            <a:ext cx="742950" cy="857250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4F95B0DF-874E-4412-92C3-440E621307F7}"/>
              </a:ext>
            </a:extLst>
          </p:cNvPr>
          <p:cNvCxnSpPr>
            <a:cxnSpLocks/>
          </p:cNvCxnSpPr>
          <p:nvPr/>
        </p:nvCxnSpPr>
        <p:spPr>
          <a:xfrm flipV="1">
            <a:off x="981075" y="2726815"/>
            <a:ext cx="3390900" cy="2102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43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C25F35-5D4E-4023-A3F4-EAE2B857E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1FD8E72-CFAB-4945-BEE3-297EA11B5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Definisikan</a:t>
            </a:r>
            <a:r>
              <a:rPr lang="en-US" sz="2400" dirty="0"/>
              <a:t> variable </a:t>
            </a:r>
            <a:r>
              <a:rPr lang="en-US" sz="2400" dirty="0" err="1"/>
              <a:t>bebas</a:t>
            </a:r>
            <a:r>
              <a:rPr lang="en-US" sz="2400" dirty="0"/>
              <a:t>  (</a:t>
            </a:r>
            <a:r>
              <a:rPr lang="en-US" sz="2400" i="1" dirty="0"/>
              <a:t>predictor</a:t>
            </a:r>
            <a:r>
              <a:rPr lang="en-US" sz="2400" dirty="0"/>
              <a:t>) dan target</a:t>
            </a:r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sz="2400" dirty="0" err="1"/>
              <a:t>Lalu</a:t>
            </a:r>
            <a:r>
              <a:rPr lang="en-US" sz="2400" dirty="0"/>
              <a:t> </a:t>
            </a:r>
            <a:r>
              <a:rPr lang="en-US" sz="2400" dirty="0" err="1"/>
              <a:t>gunakan</a:t>
            </a:r>
            <a:r>
              <a:rPr lang="en-US" sz="2400" dirty="0"/>
              <a:t> </a:t>
            </a:r>
            <a:r>
              <a:rPr lang="en-US" sz="2400" dirty="0" err="1"/>
              <a:t>lm.fit</a:t>
            </a:r>
            <a:r>
              <a:rPr lang="en-US" sz="2400" dirty="0"/>
              <a:t>(X,Y) </a:t>
            </a:r>
            <a:r>
              <a:rPr lang="en-US" sz="2400" dirty="0" err="1"/>
              <a:t>untuk</a:t>
            </a:r>
            <a:r>
              <a:rPr lang="en-US" sz="2400" dirty="0"/>
              <a:t> fitting model, </a:t>
            </a:r>
            <a:r>
              <a:rPr lang="en-US" sz="2400" dirty="0" err="1"/>
              <a:t>menghasilkan</a:t>
            </a:r>
            <a:r>
              <a:rPr lang="en-US" sz="2400" dirty="0"/>
              <a:t> parameter </a:t>
            </a:r>
            <a:r>
              <a:rPr lang="nl-NL" sz="2400" dirty="0"/>
              <a:t>𝜃</a:t>
            </a:r>
            <a:r>
              <a:rPr lang="nl-NL" sz="2400" baseline="-25000" dirty="0"/>
              <a:t>0</a:t>
            </a:r>
            <a:r>
              <a:rPr lang="nl-NL" sz="2400" dirty="0"/>
              <a:t> dan 𝜃</a:t>
            </a:r>
            <a:r>
              <a:rPr lang="nl-NL" sz="2400" baseline="-25000" dirty="0"/>
              <a:t>1</a:t>
            </a:r>
            <a:r>
              <a:rPr lang="nl-NL" sz="2400" dirty="0"/>
              <a:t>.</a:t>
            </a:r>
          </a:p>
          <a:p>
            <a:r>
              <a:rPr lang="en-US" sz="2400" dirty="0" err="1" smtClean="0"/>
              <a:t>Gunakan</a:t>
            </a:r>
            <a:r>
              <a:rPr lang="en-US" sz="2400" dirty="0" smtClean="0"/>
              <a:t> </a:t>
            </a:r>
            <a:r>
              <a:rPr lang="en-US" sz="2400" dirty="0"/>
              <a:t>model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melakukan</a:t>
            </a:r>
            <a:r>
              <a:rPr lang="en-US" sz="2400" dirty="0"/>
              <a:t> </a:t>
            </a:r>
            <a:r>
              <a:rPr lang="en-US" sz="2400" dirty="0" err="1"/>
              <a:t>prediksi</a:t>
            </a:r>
            <a:endParaRPr lang="en-US" sz="2400" dirty="0"/>
          </a:p>
          <a:p>
            <a:pPr marL="457200" lvl="1" indent="0"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Ytopi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lm.predict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A5B3903-8A83-490F-B5B5-BE05325EA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16" name="Table 15">
            <a:extLst>
              <a:ext uri="{FF2B5EF4-FFF2-40B4-BE49-F238E27FC236}">
                <a16:creationId xmlns="" xmlns:a16="http://schemas.microsoft.com/office/drawing/2014/main" id="{F370CAFC-3B0F-4623-8B5F-E81457221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335624"/>
              </p:ext>
            </p:extLst>
          </p:nvPr>
        </p:nvGraphicFramePr>
        <p:xfrm>
          <a:off x="5457824" y="5139374"/>
          <a:ext cx="1628776" cy="15821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388">
                  <a:extLst>
                    <a:ext uri="{9D8B030D-6E8A-4147-A177-3AD203B41FA5}">
                      <a16:colId xmlns="" xmlns:a16="http://schemas.microsoft.com/office/drawing/2014/main" val="3375672538"/>
                    </a:ext>
                  </a:extLst>
                </a:gridCol>
                <a:gridCol w="814388">
                  <a:extLst>
                    <a:ext uri="{9D8B030D-6E8A-4147-A177-3AD203B41FA5}">
                      <a16:colId xmlns="" xmlns:a16="http://schemas.microsoft.com/office/drawing/2014/main" val="455100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Ytopi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86407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82828805"/>
                  </a:ext>
                </a:extLst>
              </a:tr>
              <a:tr h="469582">
                <a:tc>
                  <a:txBody>
                    <a:bodyPr/>
                    <a:lstStyle/>
                    <a:p>
                      <a:r>
                        <a:rPr lang="en-US" dirty="0"/>
                        <a:t>…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08603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728673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80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C25F35-5D4E-4023-A3F4-EAE2B857E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Model - Python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71FD8E72-CFAB-4945-BEE3-297EA11B54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851535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SLR  (Simple Linear Regression) – Model </a:t>
                </a:r>
                <a:r>
                  <a:rPr lang="en-US" sz="2400" dirty="0" err="1"/>
                  <a:t>Estimasi</a:t>
                </a:r>
                <a:r>
                  <a:rPr lang="en-US" sz="2400" dirty="0"/>
                  <a:t> Linier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>
                  <a:tabLst>
                    <a:tab pos="4972050" algn="l"/>
                  </a:tabLst>
                </a:pPr>
                <a:r>
                  <a:rPr lang="en-US" sz="2400" dirty="0" err="1"/>
                  <a:t>Untuk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mengetahui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nilai</a:t>
                </a:r>
                <a:r>
                  <a:rPr lang="en-US" sz="2400" dirty="0"/>
                  <a:t> </a:t>
                </a:r>
                <a:r>
                  <a:rPr lang="en-US" sz="2400" i="1" dirty="0"/>
                  <a:t>intercept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i="1" dirty="0"/>
                  <a:t>:   </a:t>
                </a:r>
                <a:r>
                  <a:rPr lang="en-US" sz="2000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lm.intercept</a:t>
                </a:r>
                <a:r>
                  <a: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_</a:t>
                </a:r>
              </a:p>
              <a:p>
                <a:pPr marL="457200" lvl="1" indent="0">
                  <a:buNone/>
                  <a:tabLst>
                    <a:tab pos="4972050" algn="l"/>
                  </a:tabLst>
                </a:pPr>
                <a:r>
                  <a: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127.74</a:t>
                </a:r>
                <a:endPara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lvl="1">
                  <a:tabLst>
                    <a:tab pos="4972050" algn="l"/>
                  </a:tabLst>
                </a:pPr>
                <a:endParaRPr lang="en-US" sz="2000" dirty="0"/>
              </a:p>
              <a:p>
                <a:pPr>
                  <a:tabLst>
                    <a:tab pos="4972050" algn="l"/>
                  </a:tabLst>
                </a:pPr>
                <a:r>
                  <a:rPr lang="en-US" sz="2400" dirty="0" err="1"/>
                  <a:t>Untuk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mengetahui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nilai</a:t>
                </a:r>
                <a:r>
                  <a:rPr lang="en-US" sz="2400" dirty="0"/>
                  <a:t> </a:t>
                </a:r>
                <a:r>
                  <a:rPr lang="en-US" sz="2400" i="1" dirty="0"/>
                  <a:t>slope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i="1" dirty="0"/>
                  <a:t>:	</a:t>
                </a:r>
                <a:r>
                  <a:rPr lang="en-US" sz="2000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lm.coef</a:t>
                </a:r>
                <a:r>
                  <a: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_</a:t>
                </a:r>
              </a:p>
              <a:p>
                <a:pPr marL="457200" lvl="1" indent="0">
                  <a:buNone/>
                  <a:tabLst>
                    <a:tab pos="4972050" algn="l"/>
                  </a:tabLst>
                </a:pPr>
                <a:r>
                  <a: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39</a:t>
                </a:r>
              </a:p>
              <a:p>
                <a:pPr>
                  <a:tabLst>
                    <a:tab pos="4686300" algn="l"/>
                  </a:tabLst>
                </a:pP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tabLst>
                    <a:tab pos="4686300" algn="l"/>
                  </a:tabLst>
                </a:pPr>
                <a:r>
                  <a:rPr lang="en-US" sz="2400" dirty="0" err="1"/>
                  <a:t>Hubungan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antara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Harga</a:t>
                </a:r>
                <a:r>
                  <a:rPr lang="en-US" sz="2400" dirty="0"/>
                  <a:t> dan </a:t>
                </a:r>
                <a:r>
                  <a:rPr lang="en-US" sz="2400" dirty="0" err="1"/>
                  <a:t>Ukuran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mesin</a:t>
                </a:r>
                <a:r>
                  <a:rPr lang="en-US" sz="2400" i="1" dirty="0"/>
                  <a:t>:	</a:t>
                </a:r>
                <a:endPara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457200" lvl="1" indent="0">
                  <a:buNone/>
                  <a:tabLst>
                    <a:tab pos="4686300" algn="l"/>
                  </a:tabLst>
                </a:pP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FD8E72-CFAB-4945-BEE3-297EA11B54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515350" cy="4351338"/>
              </a:xfrm>
              <a:blipFill>
                <a:blip r:embed="rId2"/>
                <a:stretch>
                  <a:fillRect l="-1074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A5B3903-8A83-490F-B5B5-BE05325EA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D6CB2CC4-006D-43C2-8CFF-BF3078158746}"/>
                  </a:ext>
                </a:extLst>
              </p:cNvPr>
              <p:cNvSpPr/>
              <p:nvPr/>
            </p:nvSpPr>
            <p:spPr>
              <a:xfrm>
                <a:off x="1845378" y="5666493"/>
                <a:ext cx="6269922" cy="600164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𝐻𝑎𝑟𝑔𝑎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127.74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39</m:t>
                      </m:r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𝑈𝑘𝑢𝑟𝑎𝑛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𝑀𝑒𝑠𝑖𝑛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CB2CC4-006D-43C2-8CFF-BF30781587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378" y="5666493"/>
                <a:ext cx="6269922" cy="6001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09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709102-2D17-44C3-8361-C870FE9FA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Praktek</a:t>
            </a:r>
            <a:r>
              <a:rPr lang="en-US" sz="3600" dirty="0"/>
              <a:t>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F791249-5B68-48EC-A801-7B4904E80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regresi</a:t>
            </a:r>
            <a:r>
              <a:rPr lang="en-US" dirty="0"/>
              <a:t> linier </a:t>
            </a:r>
            <a:r>
              <a:rPr lang="en-US" dirty="0" err="1"/>
              <a:t>sederhana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smtClean="0"/>
              <a:t>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13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895350" y="609600"/>
            <a:ext cx="723900" cy="1143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7" name="Rectangle 87"/>
          <p:cNvSpPr>
            <a:spLocks noChangeArrowheads="1"/>
          </p:cNvSpPr>
          <p:nvPr/>
        </p:nvSpPr>
        <p:spPr bwMode="auto">
          <a:xfrm>
            <a:off x="0" y="-762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b="1" dirty="0" smtClean="0">
                <a:latin typeface="Comic Sans MS" pitchFamily="66" charset="0"/>
              </a:rPr>
              <a:t>Linier </a:t>
            </a:r>
            <a:r>
              <a:rPr lang="en-US" sz="2800" b="1" dirty="0" err="1" smtClean="0">
                <a:latin typeface="Comic Sans MS" pitchFamily="66" charset="0"/>
              </a:rPr>
              <a:t>Regresi</a:t>
            </a:r>
            <a:r>
              <a:rPr lang="en-US" sz="2800" b="1" dirty="0" smtClean="0">
                <a:latin typeface="Comic Sans MS" pitchFamily="66" charset="0"/>
              </a:rPr>
              <a:t> Example</a:t>
            </a:r>
            <a:endParaRPr lang="sv-SE" sz="2800" b="1" dirty="0">
              <a:latin typeface="Comic Sans MS" pitchFamily="66" charset="0"/>
            </a:endParaRPr>
          </a:p>
        </p:txBody>
      </p:sp>
      <p:sp>
        <p:nvSpPr>
          <p:cNvPr id="3098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914400"/>
            <a:ext cx="2743200" cy="263385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43000" y="685800"/>
            <a:ext cx="220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mic Sans MS" pitchFamily="66" charset="0"/>
              </a:rPr>
              <a:t>Linier, </a:t>
            </a:r>
            <a:r>
              <a:rPr lang="en-US" sz="1600" dirty="0" err="1" smtClean="0">
                <a:latin typeface="Comic Sans MS" pitchFamily="66" charset="0"/>
              </a:rPr>
              <a:t>Kuat</a:t>
            </a:r>
            <a:endParaRPr lang="en-US" sz="1600" dirty="0" smtClean="0">
              <a:latin typeface="Comic Sans MS" pitchFamily="66" charset="0"/>
            </a:endParaRPr>
          </a:p>
          <a:p>
            <a:pPr marL="177800" indent="-177800">
              <a:buFont typeface="Arial" pitchFamily="34" charset="0"/>
              <a:buChar char="•"/>
            </a:pPr>
            <a:endParaRPr lang="en-US" sz="1600" dirty="0">
              <a:latin typeface="Comic Sans MS" pitchFamily="66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16" y="3810000"/>
            <a:ext cx="2743200" cy="263385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 rot="-5400000">
            <a:off x="-777239" y="4364623"/>
            <a:ext cx="2209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mic Sans MS" pitchFamily="66" charset="0"/>
              </a:rPr>
              <a:t>Residuals</a:t>
            </a:r>
            <a:endParaRPr lang="en-US" sz="1600" dirty="0">
              <a:latin typeface="Comic Sans MS" pitchFamily="66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24200" y="762000"/>
            <a:ext cx="593979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x=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(-1,1,points)</a:t>
            </a:r>
          </a:p>
          <a:p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y=x+0.1*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np.random.normal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(size=points)</a:t>
            </a:r>
          </a:p>
          <a:p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slope,intercept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,r_value,p_value,std_err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stats.linregress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y_line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=slope*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x+intercept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fig, (ax1)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plt.subplots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(1,figsize=(4,4))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ax1.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,color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='#4D0132',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lw=0,s=60)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ax1.set_xlim([-1.5,1.5])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ax1.set_ylim([-1.5,1.5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ax1.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x,y_line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,color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=2)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('Linier.png')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fig, (ax1)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plt.subplots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(1,figsize=(4,4))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ax1.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x,y-y_line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color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='#963725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',lw=0,s=60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ax1.set_xlim([-1.5,1.5])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ax1.set_ylim([-1.5,1.5])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('Linier-residuals.png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9455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5939" y="1307854"/>
            <a:ext cx="7642261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860">
              <a:lnSpc>
                <a:spcPct val="100000"/>
              </a:lnSpc>
            </a:pPr>
            <a:r>
              <a:rPr lang="en-US" sz="3600" b="0" spc="-4" dirty="0" err="1">
                <a:latin typeface="Tahoma"/>
                <a:cs typeface="Tahoma"/>
              </a:rPr>
              <a:t>Apa</a:t>
            </a:r>
            <a:r>
              <a:rPr lang="en-US" sz="3600" b="0" spc="-4" dirty="0">
                <a:latin typeface="Tahoma"/>
                <a:cs typeface="Tahoma"/>
              </a:rPr>
              <a:t> yang </a:t>
            </a:r>
            <a:r>
              <a:rPr lang="en-US" sz="3600" b="0" spc="-4" dirty="0" err="1">
                <a:latin typeface="Tahoma"/>
                <a:cs typeface="Tahoma"/>
              </a:rPr>
              <a:t>akan</a:t>
            </a:r>
            <a:r>
              <a:rPr lang="en-US" sz="3600" b="0" spc="-4" dirty="0">
                <a:latin typeface="Tahoma"/>
                <a:cs typeface="Tahoma"/>
              </a:rPr>
              <a:t> </a:t>
            </a:r>
            <a:r>
              <a:rPr lang="en-US" sz="3600" b="0" spc="-4" dirty="0" err="1">
                <a:latin typeface="Tahoma"/>
                <a:cs typeface="Tahoma"/>
              </a:rPr>
              <a:t>dipelajari</a:t>
            </a:r>
            <a:r>
              <a:rPr lang="en-US" sz="3600" b="0" spc="-4" dirty="0">
                <a:latin typeface="Tahoma"/>
                <a:cs typeface="Tahoma"/>
              </a:rPr>
              <a:t>?</a:t>
            </a:r>
            <a:endParaRPr sz="3600" dirty="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06968" y="2447198"/>
            <a:ext cx="5511526" cy="30112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7516" marR="4344" indent="-457200">
              <a:lnSpc>
                <a:spcPct val="101000"/>
              </a:lnSpc>
              <a:buFont typeface="Arial" panose="020B0604020202020204" pitchFamily="34" charset="0"/>
              <a:buChar char="•"/>
            </a:pPr>
            <a:r>
              <a:rPr lang="en-US" sz="2800" spc="9" dirty="0" err="1">
                <a:latin typeface="Tahoma"/>
                <a:cs typeface="Tahoma"/>
              </a:rPr>
              <a:t>Algoritma</a:t>
            </a:r>
            <a:r>
              <a:rPr lang="en-US" sz="2800" spc="9" dirty="0">
                <a:latin typeface="Tahoma"/>
                <a:cs typeface="Tahoma"/>
              </a:rPr>
              <a:t> </a:t>
            </a:r>
            <a:r>
              <a:rPr lang="en-US" sz="2800" spc="9" dirty="0" err="1">
                <a:latin typeface="Tahoma"/>
                <a:cs typeface="Tahoma"/>
              </a:rPr>
              <a:t>Regresi</a:t>
            </a:r>
            <a:endParaRPr lang="en-US" sz="2800" spc="9" dirty="0">
              <a:latin typeface="Tahoma"/>
              <a:cs typeface="Tahoma"/>
            </a:endParaRPr>
          </a:p>
          <a:p>
            <a:pPr marL="467516" marR="4344" indent="-457200">
              <a:lnSpc>
                <a:spcPct val="101000"/>
              </a:lnSpc>
              <a:buFont typeface="Arial" panose="020B0604020202020204" pitchFamily="34" charset="0"/>
              <a:buChar char="•"/>
            </a:pPr>
            <a:r>
              <a:rPr lang="en-US" sz="2800" spc="9" dirty="0" err="1">
                <a:latin typeface="Tahoma"/>
                <a:cs typeface="Tahoma"/>
              </a:rPr>
              <a:t>Evaluasi</a:t>
            </a:r>
            <a:r>
              <a:rPr lang="en-US" sz="2800" spc="9" dirty="0">
                <a:latin typeface="Tahoma"/>
                <a:cs typeface="Tahoma"/>
              </a:rPr>
              <a:t> Model</a:t>
            </a:r>
          </a:p>
          <a:p>
            <a:pPr marL="467516" marR="4344" indent="-457200">
              <a:lnSpc>
                <a:spcPct val="101000"/>
              </a:lnSpc>
              <a:buFont typeface="Arial" panose="020B0604020202020204" pitchFamily="34" charset="0"/>
              <a:buChar char="•"/>
            </a:pPr>
            <a:r>
              <a:rPr lang="en-US" sz="2800" spc="9" dirty="0" err="1">
                <a:latin typeface="Tahoma"/>
                <a:cs typeface="Tahoma"/>
              </a:rPr>
              <a:t>Evaluasi</a:t>
            </a:r>
            <a:r>
              <a:rPr lang="en-US" sz="2800" spc="9" dirty="0">
                <a:latin typeface="Tahoma"/>
                <a:cs typeface="Tahoma"/>
              </a:rPr>
              <a:t> Mode: Overfitting dan Underfitting</a:t>
            </a:r>
          </a:p>
          <a:p>
            <a:pPr marL="467516" marR="4344" indent="-457200">
              <a:lnSpc>
                <a:spcPct val="101000"/>
              </a:lnSpc>
              <a:buFont typeface="Arial" panose="020B0604020202020204" pitchFamily="34" charset="0"/>
              <a:buChar char="•"/>
            </a:pPr>
            <a:r>
              <a:rPr lang="en-US" sz="2800" spc="9" dirty="0" err="1">
                <a:latin typeface="Tahoma"/>
                <a:cs typeface="Tahoma"/>
              </a:rPr>
              <a:t>Memahami</a:t>
            </a:r>
            <a:r>
              <a:rPr lang="en-US" sz="2800" spc="9" dirty="0">
                <a:latin typeface="Tahoma"/>
                <a:cs typeface="Tahoma"/>
              </a:rPr>
              <a:t> </a:t>
            </a:r>
            <a:r>
              <a:rPr lang="en-US" sz="2800" spc="9" dirty="0" err="1">
                <a:latin typeface="Tahoma"/>
                <a:cs typeface="Tahoma"/>
              </a:rPr>
              <a:t>berbagai</a:t>
            </a:r>
            <a:r>
              <a:rPr lang="en-US" sz="2800" spc="9" dirty="0">
                <a:latin typeface="Tahoma"/>
                <a:cs typeface="Tahoma"/>
              </a:rPr>
              <a:t> Model </a:t>
            </a:r>
            <a:r>
              <a:rPr lang="en-US" sz="2800" spc="9" dirty="0" err="1">
                <a:latin typeface="Tahoma"/>
                <a:cs typeface="Tahoma"/>
              </a:rPr>
              <a:t>Evaluasi</a:t>
            </a:r>
            <a:endParaRPr lang="en-US" sz="2800" spc="9" dirty="0">
              <a:latin typeface="Tahoma"/>
              <a:cs typeface="Tahoma"/>
            </a:endParaRPr>
          </a:p>
          <a:p>
            <a:pPr marL="467516" marR="4344" indent="-457200">
              <a:lnSpc>
                <a:spcPct val="101000"/>
              </a:lnSpc>
              <a:buFont typeface="Arial" panose="020B0604020202020204" pitchFamily="34" charset="0"/>
              <a:buChar char="•"/>
            </a:pPr>
            <a:r>
              <a:rPr lang="en-US" sz="2800" spc="9" dirty="0" err="1">
                <a:latin typeface="Tahoma"/>
                <a:cs typeface="Tahoma"/>
              </a:rPr>
              <a:t>Regresi</a:t>
            </a:r>
            <a:r>
              <a:rPr lang="en-US" sz="2800" spc="9" dirty="0">
                <a:latin typeface="Tahoma"/>
                <a:cs typeface="Tahoma"/>
              </a:rPr>
              <a:t> Linier </a:t>
            </a:r>
            <a:r>
              <a:rPr lang="en-US" sz="2800" spc="9" dirty="0" err="1">
                <a:latin typeface="Tahoma"/>
                <a:cs typeface="Tahoma"/>
              </a:rPr>
              <a:t>Sederhana</a:t>
            </a:r>
            <a:endParaRPr sz="2800" dirty="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1834" y="4861272"/>
            <a:ext cx="1291237" cy="2697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lang="en-US" sz="1753" spc="4" dirty="0" err="1">
                <a:latin typeface="Tahoma"/>
                <a:cs typeface="Tahoma"/>
              </a:rPr>
              <a:t>Belajar</a:t>
            </a:r>
            <a:r>
              <a:rPr lang="en-US" sz="1753" spc="4" dirty="0">
                <a:latin typeface="Tahoma"/>
                <a:cs typeface="Tahoma"/>
              </a:rPr>
              <a:t>, </a:t>
            </a:r>
            <a:r>
              <a:rPr lang="en-US" sz="1753" spc="4" dirty="0" err="1">
                <a:latin typeface="Tahoma"/>
                <a:cs typeface="Tahoma"/>
              </a:rPr>
              <a:t>lho</a:t>
            </a:r>
            <a:r>
              <a:rPr sz="1753" spc="4" dirty="0">
                <a:latin typeface="Tahoma"/>
                <a:cs typeface="Tahoma"/>
              </a:rPr>
              <a:t>?</a:t>
            </a:r>
            <a:endParaRPr sz="1753" dirty="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5615" y="2732681"/>
            <a:ext cx="2487331" cy="20121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000"/>
          </a:p>
        </p:txBody>
      </p:sp>
    </p:spTree>
    <p:extLst>
      <p:ext uri="{BB962C8B-B14F-4D97-AF65-F5344CB8AC3E}">
        <p14:creationId xmlns:p14="http://schemas.microsoft.com/office/powerpoint/2010/main" val="3856326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895350" y="609600"/>
            <a:ext cx="723900" cy="1143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7" name="Rectangle 87"/>
          <p:cNvSpPr>
            <a:spLocks noChangeArrowheads="1"/>
          </p:cNvSpPr>
          <p:nvPr/>
        </p:nvSpPr>
        <p:spPr bwMode="auto">
          <a:xfrm>
            <a:off x="0" y="-762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b="1" dirty="0" smtClean="0">
                <a:latin typeface="Comic Sans MS" pitchFamily="66" charset="0"/>
              </a:rPr>
              <a:t>Linier </a:t>
            </a:r>
            <a:r>
              <a:rPr lang="en-US" sz="2800" b="1" dirty="0" err="1" smtClean="0">
                <a:latin typeface="Comic Sans MS" pitchFamily="66" charset="0"/>
              </a:rPr>
              <a:t>Regresi</a:t>
            </a:r>
            <a:r>
              <a:rPr lang="en-US" sz="2800" b="1" dirty="0" smtClean="0">
                <a:latin typeface="Comic Sans MS" pitchFamily="66" charset="0"/>
              </a:rPr>
              <a:t> Example</a:t>
            </a:r>
            <a:endParaRPr lang="sv-SE" sz="2800" b="1" dirty="0">
              <a:latin typeface="Comic Sans MS" pitchFamily="66" charset="0"/>
            </a:endParaRPr>
          </a:p>
        </p:txBody>
      </p:sp>
      <p:sp>
        <p:nvSpPr>
          <p:cNvPr id="3098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124200" y="762000"/>
            <a:ext cx="593979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(-1,1,points)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y=x+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0.4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np.random.normal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(size=points)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slope,intercept,r_value,p_value,std_err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stats.linregress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y_line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=slope*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x+intercept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fig, (ax1)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plt.subplots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(1,figsize=(4,4))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ax1.scatter(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x,y,color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='#4D0132',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lw=0,s=60)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ax1.set_xlim([-1.5,1.5])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ax1.set_ylim([-1.5,1.5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ax1.plot(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x,y_line,color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=2)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('Linier-Lemah.png')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fig, (ax1)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plt.subplots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(1,figsize=(4,4))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ax1.scatter(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x,y-y_line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color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='#963725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',lw=0,s=60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ax1.set_xlim([-1.5,1.5])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ax1.set_ylim([-1.5,1.5])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fig.savefig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'Linier-Lemah-residuals.png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914400"/>
            <a:ext cx="2743200" cy="26338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3805413"/>
            <a:ext cx="2743200" cy="263385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43000" y="685800"/>
            <a:ext cx="220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mic Sans MS" pitchFamily="66" charset="0"/>
              </a:rPr>
              <a:t>Linier, </a:t>
            </a:r>
            <a:r>
              <a:rPr lang="en-US" sz="1600" dirty="0" err="1" smtClean="0">
                <a:latin typeface="Comic Sans MS" pitchFamily="66" charset="0"/>
              </a:rPr>
              <a:t>Lemah</a:t>
            </a:r>
            <a:endParaRPr lang="en-US" sz="1600" dirty="0" smtClean="0">
              <a:latin typeface="Comic Sans MS" pitchFamily="66" charset="0"/>
            </a:endParaRPr>
          </a:p>
          <a:p>
            <a:pPr marL="177800" indent="-177800">
              <a:buFont typeface="Arial" pitchFamily="34" charset="0"/>
              <a:buChar char="•"/>
            </a:pPr>
            <a:endParaRPr lang="en-US" sz="1600" dirty="0">
              <a:latin typeface="Comic Sans MS" pitchFamily="66" charset="0"/>
            </a:endParaRPr>
          </a:p>
        </p:txBody>
      </p:sp>
      <p:sp>
        <p:nvSpPr>
          <p:cNvPr id="14" name="Rectangle 13"/>
          <p:cNvSpPr/>
          <p:nvPr/>
        </p:nvSpPr>
        <p:spPr>
          <a:xfrm rot="-5400000">
            <a:off x="-777239" y="4364623"/>
            <a:ext cx="2209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mic Sans MS" pitchFamily="66" charset="0"/>
              </a:rPr>
              <a:t>Residuals</a:t>
            </a:r>
            <a:endParaRPr lang="en-US" sz="1600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9812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895350" y="609600"/>
            <a:ext cx="723900" cy="1143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7" name="Rectangle 87"/>
          <p:cNvSpPr>
            <a:spLocks noChangeArrowheads="1"/>
          </p:cNvSpPr>
          <p:nvPr/>
        </p:nvSpPr>
        <p:spPr bwMode="auto">
          <a:xfrm>
            <a:off x="0" y="-762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b="1" dirty="0" smtClean="0">
                <a:latin typeface="Comic Sans MS" pitchFamily="66" charset="0"/>
              </a:rPr>
              <a:t>Linier </a:t>
            </a:r>
            <a:r>
              <a:rPr lang="en-US" sz="2800" b="1" dirty="0" err="1" smtClean="0">
                <a:latin typeface="Comic Sans MS" pitchFamily="66" charset="0"/>
              </a:rPr>
              <a:t>Regresi</a:t>
            </a:r>
            <a:r>
              <a:rPr lang="en-US" sz="2800" b="1" dirty="0" smtClean="0">
                <a:latin typeface="Comic Sans MS" pitchFamily="66" charset="0"/>
              </a:rPr>
              <a:t> Example</a:t>
            </a:r>
            <a:endParaRPr lang="sv-SE" sz="2800" b="1" dirty="0">
              <a:latin typeface="Comic Sans MS" pitchFamily="66" charset="0"/>
            </a:endParaRPr>
          </a:p>
        </p:txBody>
      </p:sp>
      <p:sp>
        <p:nvSpPr>
          <p:cNvPr id="3098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914400"/>
            <a:ext cx="2743200" cy="26338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803904"/>
            <a:ext cx="2743200" cy="26338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48400" y="2242889"/>
            <a:ext cx="220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mic Sans MS" pitchFamily="66" charset="0"/>
              </a:rPr>
              <a:t>Outlier</a:t>
            </a:r>
          </a:p>
          <a:p>
            <a:pPr marL="177800" indent="-177800">
              <a:buFont typeface="Arial" pitchFamily="34" charset="0"/>
              <a:buChar char="•"/>
            </a:pPr>
            <a:endParaRPr lang="en-US" sz="1600" dirty="0">
              <a:latin typeface="Comic Sans MS" pitchFamily="66" charset="0"/>
            </a:endParaRPr>
          </a:p>
        </p:txBody>
      </p:sp>
      <p:sp>
        <p:nvSpPr>
          <p:cNvPr id="4" name="Down Arrow 3"/>
          <p:cNvSpPr/>
          <p:nvPr/>
        </p:nvSpPr>
        <p:spPr>
          <a:xfrm rot="2959422">
            <a:off x="5811976" y="2355433"/>
            <a:ext cx="187048" cy="944462"/>
          </a:xfrm>
          <a:prstGeom prst="downArrow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7255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895350" y="609600"/>
            <a:ext cx="723900" cy="1143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7" name="Rectangle 87"/>
          <p:cNvSpPr>
            <a:spLocks noChangeArrowheads="1"/>
          </p:cNvSpPr>
          <p:nvPr/>
        </p:nvSpPr>
        <p:spPr bwMode="auto">
          <a:xfrm>
            <a:off x="0" y="-762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b="1" dirty="0" err="1" smtClean="0">
                <a:latin typeface="Comic Sans MS" pitchFamily="66" charset="0"/>
              </a:rPr>
              <a:t>Regresi</a:t>
            </a:r>
            <a:r>
              <a:rPr lang="en-US" sz="2800" b="1" dirty="0" smtClean="0">
                <a:latin typeface="Comic Sans MS" pitchFamily="66" charset="0"/>
              </a:rPr>
              <a:t> – Non-Linier data</a:t>
            </a:r>
            <a:endParaRPr lang="sv-SE" sz="2800" b="1" dirty="0">
              <a:latin typeface="Comic Sans MS" pitchFamily="66" charset="0"/>
            </a:endParaRPr>
          </a:p>
        </p:txBody>
      </p:sp>
      <p:sp>
        <p:nvSpPr>
          <p:cNvPr id="3098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029200" y="785197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mic Sans MS" panose="030F0702030302020204" pitchFamily="66" charset="0"/>
              </a:rPr>
              <a:t>Solution 1: </a:t>
            </a:r>
            <a:r>
              <a:rPr lang="en-US" dirty="0" smtClean="0">
                <a:latin typeface="Comic Sans MS" panose="030F0702030302020204" pitchFamily="66" charset="0"/>
              </a:rPr>
              <a:t>Transformation</a:t>
            </a:r>
          </a:p>
        </p:txBody>
      </p:sp>
      <p:pic>
        <p:nvPicPr>
          <p:cNvPr id="14339" name="Picture 3" descr="D:\Google Drive\NYU\Teaching\2015 Fall Introduction to Biostatistics and Bioinformatics\slides\IBB2015_15_plots\ibb2015_7-exp-line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6"/>
          <a:stretch/>
        </p:blipFill>
        <p:spPr bwMode="auto">
          <a:xfrm>
            <a:off x="895350" y="2209800"/>
            <a:ext cx="2743200" cy="2575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D:\Google Drive\NYU\Teaching\2015 Fall Introduction to Biostatistics and Bioinformatics\slides\IBB2015_15_plots\ibb2015_7-log-exp-line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1"/>
          <a:stretch/>
        </p:blipFill>
        <p:spPr bwMode="auto">
          <a:xfrm>
            <a:off x="5105400" y="1230729"/>
            <a:ext cx="2743200" cy="257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876800" y="4414256"/>
            <a:ext cx="357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mic Sans MS" panose="030F0702030302020204" pitchFamily="66" charset="0"/>
              </a:rPr>
              <a:t>Solution 2: </a:t>
            </a:r>
            <a:r>
              <a:rPr lang="en-US" dirty="0" smtClean="0">
                <a:latin typeface="Comic Sans MS" panose="030F0702030302020204" pitchFamily="66" charset="0"/>
              </a:rPr>
              <a:t>Non-Linier </a:t>
            </a:r>
            <a:r>
              <a:rPr lang="en-US" dirty="0" err="1" smtClean="0">
                <a:latin typeface="Comic Sans MS" panose="030F0702030302020204" pitchFamily="66" charset="0"/>
              </a:rPr>
              <a:t>Regresi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endParaRPr lang="en-US" dirty="0">
              <a:latin typeface="Comic Sans MS" panose="030F0702030302020204" pitchFamily="66" charset="0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5043055" y="4785039"/>
          <a:ext cx="3581400" cy="755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Equation" r:id="rId6" imgW="1206360" imgH="253800" progId="Equation.3">
                  <p:embed/>
                </p:oleObj>
              </mc:Choice>
              <mc:Fallback>
                <p:oleObj name="Equation" r:id="rId6" imgW="120636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3055" y="4785039"/>
                        <a:ext cx="3581400" cy="75594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36897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895350" y="609600"/>
            <a:ext cx="723900" cy="1143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7" name="Rectangle 87"/>
          <p:cNvSpPr>
            <a:spLocks noChangeArrowheads="1"/>
          </p:cNvSpPr>
          <p:nvPr/>
        </p:nvSpPr>
        <p:spPr bwMode="auto">
          <a:xfrm>
            <a:off x="0" y="-762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b="1" dirty="0" err="1" smtClean="0">
                <a:latin typeface="Comic Sans MS" pitchFamily="66" charset="0"/>
              </a:rPr>
              <a:t>koefisien</a:t>
            </a:r>
            <a:r>
              <a:rPr lang="en-US" sz="2800" b="1" dirty="0" smtClean="0">
                <a:latin typeface="Comic Sans MS" pitchFamily="66" charset="0"/>
              </a:rPr>
              <a:t> </a:t>
            </a:r>
            <a:r>
              <a:rPr lang="en-US" sz="2800" b="1" dirty="0" err="1" smtClean="0">
                <a:latin typeface="Comic Sans MS" pitchFamily="66" charset="0"/>
              </a:rPr>
              <a:t>korelasi</a:t>
            </a:r>
            <a:endParaRPr lang="sv-SE" sz="2800" b="1" dirty="0">
              <a:latin typeface="Comic Sans MS" pitchFamily="66" charset="0"/>
            </a:endParaRPr>
          </a:p>
        </p:txBody>
      </p:sp>
      <p:sp>
        <p:nvSpPr>
          <p:cNvPr id="3098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extLst/>
          </p:nvPr>
        </p:nvGraphicFramePr>
        <p:xfrm>
          <a:off x="2176463" y="3673475"/>
          <a:ext cx="4986337" cy="127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Equation" r:id="rId4" imgW="1892160" imgH="545760" progId="Equation.3">
                  <p:embed/>
                </p:oleObj>
              </mc:Choice>
              <mc:Fallback>
                <p:oleObj name="Equation" r:id="rId4" imgW="1892160" imgH="545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6463" y="3673475"/>
                        <a:ext cx="4986337" cy="1279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57200" y="914400"/>
            <a:ext cx="8610600" cy="3120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20675" indent="-320675" defTabSz="852488" eaLnBrk="0" hangingPunct="0"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 defTabSz="852488" eaLnBrk="0" hangingPunct="0">
              <a:defRPr sz="2400" b="1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52488" eaLnBrk="0" hangingPunct="0">
              <a:defRPr sz="2400" b="1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52488" eaLnBrk="0" hangingPunct="0">
              <a:defRPr sz="2400" b="1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52488" eaLnBrk="0" hangingPunct="0">
              <a:defRPr sz="2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524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524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524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524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indent="-342900" algn="l" ea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b="0" dirty="0" smtClean="0">
                <a:latin typeface="Comic Sans MS" panose="030F0702030302020204" pitchFamily="66" charset="0"/>
              </a:rPr>
              <a:t>A </a:t>
            </a:r>
            <a:r>
              <a:rPr lang="en-US" altLang="en-US" b="0" dirty="0">
                <a:latin typeface="Comic Sans MS" panose="030F0702030302020204" pitchFamily="66" charset="0"/>
              </a:rPr>
              <a:t>measure of the </a:t>
            </a:r>
            <a:r>
              <a:rPr lang="en-US" altLang="en-US" b="0" dirty="0" err="1" smtClean="0">
                <a:latin typeface="Comic Sans MS" panose="030F0702030302020204" pitchFamily="66" charset="0"/>
              </a:rPr>
              <a:t>korelasibetween</a:t>
            </a:r>
            <a:r>
              <a:rPr lang="en-US" altLang="en-US" b="0" dirty="0" smtClean="0">
                <a:latin typeface="Comic Sans MS" panose="030F0702030302020204" pitchFamily="66" charset="0"/>
              </a:rPr>
              <a:t> </a:t>
            </a:r>
            <a:r>
              <a:rPr lang="en-US" altLang="en-US" b="0" dirty="0">
                <a:latin typeface="Comic Sans MS" panose="030F0702030302020204" pitchFamily="66" charset="0"/>
              </a:rPr>
              <a:t>the two </a:t>
            </a:r>
            <a:r>
              <a:rPr lang="en-US" altLang="en-US" b="0" dirty="0" smtClean="0">
                <a:latin typeface="Comic Sans MS" panose="030F0702030302020204" pitchFamily="66" charset="0"/>
              </a:rPr>
              <a:t>variables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b="0" dirty="0">
                <a:latin typeface="Comic Sans MS" panose="030F0702030302020204" pitchFamily="66" charset="0"/>
              </a:rPr>
              <a:t>Q</a:t>
            </a:r>
            <a:r>
              <a:rPr lang="en-US" altLang="en-US" b="0" dirty="0" smtClean="0">
                <a:latin typeface="Comic Sans MS" panose="030F0702030302020204" pitchFamily="66" charset="0"/>
              </a:rPr>
              <a:t>uantifies </a:t>
            </a:r>
            <a:r>
              <a:rPr lang="en-US" altLang="en-US" b="0" dirty="0">
                <a:latin typeface="Comic Sans MS" panose="030F0702030302020204" pitchFamily="66" charset="0"/>
              </a:rPr>
              <a:t>the association </a:t>
            </a:r>
            <a:r>
              <a:rPr lang="en-US" altLang="en-US" b="0" dirty="0" smtClean="0">
                <a:latin typeface="Comic Sans MS" panose="030F0702030302020204" pitchFamily="66" charset="0"/>
              </a:rPr>
              <a:t>strength</a:t>
            </a:r>
          </a:p>
          <a:p>
            <a:pPr marL="0" indent="0" algn="l" eaLnBrk="1" hangingPunct="1">
              <a:spcBef>
                <a:spcPct val="20000"/>
              </a:spcBef>
              <a:buClr>
                <a:schemeClr val="tx1"/>
              </a:buClr>
            </a:pPr>
            <a:endParaRPr lang="en-US" altLang="en-US" b="0" dirty="0">
              <a:latin typeface="Comic Sans MS" panose="030F0702030302020204" pitchFamily="66" charset="0"/>
            </a:endParaRPr>
          </a:p>
          <a:p>
            <a:pPr marL="0" indent="0" algn="l" eaLnBrk="1" hangingPunct="1">
              <a:spcBef>
                <a:spcPct val="20000"/>
              </a:spcBef>
              <a:buClr>
                <a:schemeClr val="tx1"/>
              </a:buClr>
            </a:pPr>
            <a:endParaRPr lang="en-US" altLang="en-US" b="0" dirty="0" smtClean="0">
              <a:latin typeface="Comic Sans MS" panose="030F0702030302020204" pitchFamily="66" charset="0"/>
            </a:endParaRPr>
          </a:p>
          <a:p>
            <a:pPr marL="0" indent="0" algn="l" eaLnBrk="1" hangingPunct="1">
              <a:spcBef>
                <a:spcPct val="20000"/>
              </a:spcBef>
              <a:buClr>
                <a:schemeClr val="tx1"/>
              </a:buClr>
            </a:pPr>
            <a:endParaRPr lang="en-US" altLang="en-US" b="0" dirty="0" smtClean="0">
              <a:latin typeface="Comic Sans MS" panose="030F0702030302020204" pitchFamily="66" charset="0"/>
            </a:endParaRPr>
          </a:p>
          <a:p>
            <a:pPr marL="0" indent="0" algn="ctr" eaLnBrk="1" hangingPunct="1">
              <a:spcBef>
                <a:spcPct val="20000"/>
              </a:spcBef>
              <a:buClr>
                <a:schemeClr val="tx1"/>
              </a:buClr>
            </a:pPr>
            <a:r>
              <a:rPr lang="en-US" altLang="en-US" b="0" dirty="0">
                <a:latin typeface="Comic Sans MS" panose="030F0702030302020204" pitchFamily="66" charset="0"/>
              </a:rPr>
              <a:t>Pearson </a:t>
            </a:r>
            <a:r>
              <a:rPr lang="en-US" altLang="en-US" b="0" dirty="0" err="1" smtClean="0">
                <a:latin typeface="Comic Sans MS" panose="030F0702030302020204" pitchFamily="66" charset="0"/>
              </a:rPr>
              <a:t>korelasicoefficient</a:t>
            </a:r>
            <a:r>
              <a:rPr lang="en-US" altLang="en-US" b="0" dirty="0" smtClean="0">
                <a:latin typeface="Comic Sans MS" panose="030F0702030302020204" pitchFamily="66" charset="0"/>
              </a:rPr>
              <a:t>:</a:t>
            </a:r>
            <a:endParaRPr lang="en-US" altLang="en-US" b="0" dirty="0">
              <a:latin typeface="Comic Sans MS" panose="030F0702030302020204" pitchFamily="66" charset="0"/>
            </a:endParaRPr>
          </a:p>
          <a:p>
            <a:pPr marL="342900" indent="-342900" algn="l" ea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en-US" b="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1933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895350" y="609600"/>
            <a:ext cx="723900" cy="1143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7" name="Rectangle 87"/>
          <p:cNvSpPr>
            <a:spLocks noChangeArrowheads="1"/>
          </p:cNvSpPr>
          <p:nvPr/>
        </p:nvSpPr>
        <p:spPr bwMode="auto">
          <a:xfrm>
            <a:off x="0" y="-762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b="1" dirty="0" err="1" smtClean="0">
                <a:latin typeface="Comic Sans MS" pitchFamily="66" charset="0"/>
              </a:rPr>
              <a:t>koefisien</a:t>
            </a:r>
            <a:r>
              <a:rPr lang="en-US" sz="2800" b="1" dirty="0" smtClean="0">
                <a:latin typeface="Comic Sans MS" pitchFamily="66" charset="0"/>
              </a:rPr>
              <a:t> </a:t>
            </a:r>
            <a:r>
              <a:rPr lang="en-US" sz="2800" b="1" dirty="0" err="1" smtClean="0">
                <a:latin typeface="Comic Sans MS" pitchFamily="66" charset="0"/>
              </a:rPr>
              <a:t>korelasi</a:t>
            </a:r>
            <a:endParaRPr lang="sv-SE" sz="2800" b="1" dirty="0">
              <a:latin typeface="Comic Sans MS" pitchFamily="66" charset="0"/>
            </a:endParaRPr>
          </a:p>
        </p:txBody>
      </p:sp>
      <p:sp>
        <p:nvSpPr>
          <p:cNvPr id="3098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914400"/>
            <a:ext cx="2657401" cy="274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886200"/>
            <a:ext cx="265740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745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895350" y="609600"/>
            <a:ext cx="723900" cy="1143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7" name="Rectangle 87"/>
          <p:cNvSpPr>
            <a:spLocks noChangeArrowheads="1"/>
          </p:cNvSpPr>
          <p:nvPr/>
        </p:nvSpPr>
        <p:spPr bwMode="auto">
          <a:xfrm>
            <a:off x="0" y="-762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b="1" dirty="0" err="1" smtClean="0">
                <a:latin typeface="Comic Sans MS" pitchFamily="66" charset="0"/>
              </a:rPr>
              <a:t>koefisien</a:t>
            </a:r>
            <a:r>
              <a:rPr lang="en-US" sz="2800" b="1" dirty="0" smtClean="0">
                <a:latin typeface="Comic Sans MS" pitchFamily="66" charset="0"/>
              </a:rPr>
              <a:t> </a:t>
            </a:r>
            <a:r>
              <a:rPr lang="en-US" sz="2800" b="1" dirty="0" err="1" smtClean="0">
                <a:latin typeface="Comic Sans MS" pitchFamily="66" charset="0"/>
              </a:rPr>
              <a:t>korelasi</a:t>
            </a:r>
            <a:endParaRPr lang="sv-SE" sz="2800" b="1" dirty="0">
              <a:latin typeface="Comic Sans MS" pitchFamily="66" charset="0"/>
            </a:endParaRPr>
          </a:p>
        </p:txBody>
      </p:sp>
      <p:sp>
        <p:nvSpPr>
          <p:cNvPr id="3098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886200"/>
            <a:ext cx="2657401" cy="274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914400"/>
            <a:ext cx="265740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641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895350" y="609600"/>
            <a:ext cx="723900" cy="1143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7" name="Rectangle 87"/>
          <p:cNvSpPr>
            <a:spLocks noChangeArrowheads="1"/>
          </p:cNvSpPr>
          <p:nvPr/>
        </p:nvSpPr>
        <p:spPr bwMode="auto">
          <a:xfrm>
            <a:off x="0" y="-762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b="1" dirty="0" err="1" smtClean="0">
                <a:latin typeface="Comic Sans MS" pitchFamily="66" charset="0"/>
              </a:rPr>
              <a:t>koefisien</a:t>
            </a:r>
            <a:r>
              <a:rPr lang="en-US" sz="2800" b="1" dirty="0" smtClean="0">
                <a:latin typeface="Comic Sans MS" pitchFamily="66" charset="0"/>
              </a:rPr>
              <a:t> </a:t>
            </a:r>
            <a:r>
              <a:rPr lang="en-US" sz="2800" b="1" dirty="0" err="1" smtClean="0">
                <a:latin typeface="Comic Sans MS" pitchFamily="66" charset="0"/>
              </a:rPr>
              <a:t>korelasi</a:t>
            </a:r>
            <a:endParaRPr lang="sv-SE" sz="2800" b="1" dirty="0">
              <a:latin typeface="Comic Sans MS" pitchFamily="66" charset="0"/>
            </a:endParaRPr>
          </a:p>
        </p:txBody>
      </p:sp>
      <p:sp>
        <p:nvSpPr>
          <p:cNvPr id="3098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914400"/>
            <a:ext cx="2657401" cy="274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886200"/>
            <a:ext cx="265740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503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895350" y="609600"/>
            <a:ext cx="723900" cy="1143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7" name="Rectangle 87"/>
          <p:cNvSpPr>
            <a:spLocks noChangeArrowheads="1"/>
          </p:cNvSpPr>
          <p:nvPr/>
        </p:nvSpPr>
        <p:spPr bwMode="auto">
          <a:xfrm>
            <a:off x="0" y="-762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b="1" dirty="0" err="1" smtClean="0">
                <a:latin typeface="Comic Sans MS" pitchFamily="66" charset="0"/>
              </a:rPr>
              <a:t>koefisien</a:t>
            </a:r>
            <a:r>
              <a:rPr lang="en-US" sz="2800" b="1" dirty="0" smtClean="0">
                <a:latin typeface="Comic Sans MS" pitchFamily="66" charset="0"/>
              </a:rPr>
              <a:t> </a:t>
            </a:r>
            <a:r>
              <a:rPr lang="en-US" sz="2800" b="1" dirty="0" err="1" smtClean="0">
                <a:latin typeface="Comic Sans MS" pitchFamily="66" charset="0"/>
              </a:rPr>
              <a:t>korelasi</a:t>
            </a:r>
            <a:endParaRPr lang="sv-SE" sz="2800" b="1" dirty="0">
              <a:latin typeface="Comic Sans MS" pitchFamily="66" charset="0"/>
            </a:endParaRPr>
          </a:p>
        </p:txBody>
      </p:sp>
      <p:sp>
        <p:nvSpPr>
          <p:cNvPr id="3098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886200"/>
            <a:ext cx="2657401" cy="274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914400"/>
            <a:ext cx="265740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584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895350" y="609600"/>
            <a:ext cx="723900" cy="1143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7" name="Rectangle 87"/>
          <p:cNvSpPr>
            <a:spLocks noChangeArrowheads="1"/>
          </p:cNvSpPr>
          <p:nvPr/>
        </p:nvSpPr>
        <p:spPr bwMode="auto">
          <a:xfrm>
            <a:off x="0" y="-762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b="1" dirty="0" err="1" smtClean="0">
                <a:latin typeface="Comic Sans MS" pitchFamily="66" charset="0"/>
              </a:rPr>
              <a:t>koefisien</a:t>
            </a:r>
            <a:r>
              <a:rPr lang="en-US" sz="2800" b="1" dirty="0" smtClean="0">
                <a:latin typeface="Comic Sans MS" pitchFamily="66" charset="0"/>
              </a:rPr>
              <a:t> </a:t>
            </a:r>
            <a:r>
              <a:rPr lang="en-US" sz="2800" b="1" dirty="0" err="1" smtClean="0">
                <a:latin typeface="Comic Sans MS" pitchFamily="66" charset="0"/>
              </a:rPr>
              <a:t>korelasi</a:t>
            </a:r>
            <a:endParaRPr lang="sv-SE" sz="2800" b="1" dirty="0">
              <a:latin typeface="Comic Sans MS" pitchFamily="66" charset="0"/>
            </a:endParaRPr>
          </a:p>
        </p:txBody>
      </p:sp>
      <p:sp>
        <p:nvSpPr>
          <p:cNvPr id="3098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886200"/>
            <a:ext cx="2657401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914400"/>
            <a:ext cx="265740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69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895350" y="609600"/>
            <a:ext cx="723900" cy="1143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7" name="Rectangle 87"/>
          <p:cNvSpPr>
            <a:spLocks noChangeArrowheads="1"/>
          </p:cNvSpPr>
          <p:nvPr/>
        </p:nvSpPr>
        <p:spPr bwMode="auto">
          <a:xfrm>
            <a:off x="0" y="-762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b="1" dirty="0" err="1" smtClean="0">
                <a:latin typeface="Comic Sans MS" pitchFamily="66" charset="0"/>
              </a:rPr>
              <a:t>koefisien</a:t>
            </a:r>
            <a:r>
              <a:rPr lang="en-US" sz="2800" b="1" dirty="0" smtClean="0">
                <a:latin typeface="Comic Sans MS" pitchFamily="66" charset="0"/>
              </a:rPr>
              <a:t> </a:t>
            </a:r>
            <a:r>
              <a:rPr lang="en-US" sz="2800" b="1" dirty="0" err="1" smtClean="0">
                <a:latin typeface="Comic Sans MS" pitchFamily="66" charset="0"/>
              </a:rPr>
              <a:t>korelasi</a:t>
            </a:r>
            <a:endParaRPr lang="sv-SE" sz="2800" b="1" dirty="0">
              <a:latin typeface="Comic Sans MS" pitchFamily="66" charset="0"/>
            </a:endParaRPr>
          </a:p>
        </p:txBody>
      </p:sp>
      <p:sp>
        <p:nvSpPr>
          <p:cNvPr id="3098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773" t="11577" r="56185" b="47706"/>
          <a:stretch/>
        </p:blipFill>
        <p:spPr>
          <a:xfrm>
            <a:off x="1" y="1143000"/>
            <a:ext cx="9102411" cy="5257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23418" y="6581001"/>
            <a:ext cx="14911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mic Sans MS" panose="030F0702030302020204" pitchFamily="66" charset="0"/>
              </a:rPr>
              <a:t>Source: Wikipedia</a:t>
            </a:r>
            <a:endParaRPr lang="en-US" sz="12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6365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06614F2E-A58C-411E-A09F-18FF9C17F9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Mengenal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Model </a:t>
            </a:r>
            <a:r>
              <a:rPr lang="en-US" dirty="0" err="1"/>
              <a:t>Regresi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="" xmlns:a16="http://schemas.microsoft.com/office/drawing/2014/main" id="{922D807A-8B0D-4CF3-823F-9E427C5712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6747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895350" y="609600"/>
            <a:ext cx="723900" cy="1143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7" name="Rectangle 87"/>
          <p:cNvSpPr>
            <a:spLocks noChangeArrowheads="1"/>
          </p:cNvSpPr>
          <p:nvPr/>
        </p:nvSpPr>
        <p:spPr bwMode="auto">
          <a:xfrm>
            <a:off x="0" y="-762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b="1" dirty="0" smtClean="0">
                <a:latin typeface="Comic Sans MS" pitchFamily="66" charset="0"/>
              </a:rPr>
              <a:t>Coefficient of Variation</a:t>
            </a:r>
            <a:endParaRPr lang="sv-SE" sz="2800" b="1" dirty="0">
              <a:latin typeface="Comic Sans MS" pitchFamily="66" charset="0"/>
            </a:endParaRPr>
          </a:p>
        </p:txBody>
      </p:sp>
      <p:sp>
        <p:nvSpPr>
          <p:cNvPr id="3098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2095500" y="2689781"/>
          <a:ext cx="1143000" cy="1075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" name="Equation" r:id="rId4" imgW="647700" imgH="609600" progId="Equation.3">
                  <p:embed/>
                </p:oleObj>
              </mc:Choice>
              <mc:Fallback>
                <p:oleObj name="Equation" r:id="rId4" imgW="647700" imgH="60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500" y="2689781"/>
                        <a:ext cx="1143000" cy="1075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3200400" y="1033463"/>
          <a:ext cx="3032125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name="Equation" r:id="rId6" imgW="812447" imgH="253890" progId="Equation.3">
                  <p:embed/>
                </p:oleObj>
              </mc:Choice>
              <mc:Fallback>
                <p:oleObj name="Equation" r:id="rId6" imgW="812447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1033463"/>
                        <a:ext cx="3032125" cy="947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87"/>
          <p:cNvSpPr>
            <a:spLocks noChangeArrowheads="1"/>
          </p:cNvSpPr>
          <p:nvPr/>
        </p:nvSpPr>
        <p:spPr bwMode="auto">
          <a:xfrm>
            <a:off x="5425911" y="2262377"/>
            <a:ext cx="2971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b="1" dirty="0" smtClean="0">
                <a:latin typeface="Comic Sans MS" pitchFamily="66" charset="0"/>
              </a:rPr>
              <a:t>Variance</a:t>
            </a:r>
            <a:endParaRPr lang="sv-SE" sz="2800" b="1" dirty="0">
              <a:latin typeface="Comic Sans MS" pitchFamily="66" charset="0"/>
            </a:endParaRPr>
          </a:p>
        </p:txBody>
      </p:sp>
      <p:sp>
        <p:nvSpPr>
          <p:cNvPr id="14" name="Rectangle 87"/>
          <p:cNvSpPr>
            <a:spLocks noChangeArrowheads="1"/>
          </p:cNvSpPr>
          <p:nvPr/>
        </p:nvSpPr>
        <p:spPr bwMode="auto">
          <a:xfrm>
            <a:off x="3733800" y="762000"/>
            <a:ext cx="1676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b="1" dirty="0" smtClean="0">
                <a:latin typeface="Comic Sans MS" pitchFamily="66" charset="0"/>
              </a:rPr>
              <a:t>Sample</a:t>
            </a:r>
            <a:endParaRPr lang="sv-SE" sz="2800" b="1" dirty="0">
              <a:latin typeface="Comic Sans MS" pitchFamily="66" charset="0"/>
            </a:endParaRPr>
          </a:p>
        </p:txBody>
      </p:sp>
      <p:sp>
        <p:nvSpPr>
          <p:cNvPr id="15" name="Rectangle 87"/>
          <p:cNvSpPr>
            <a:spLocks noChangeArrowheads="1"/>
          </p:cNvSpPr>
          <p:nvPr/>
        </p:nvSpPr>
        <p:spPr bwMode="auto">
          <a:xfrm>
            <a:off x="1981200" y="2232581"/>
            <a:ext cx="1371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b="1" dirty="0" smtClean="0">
                <a:latin typeface="Comic Sans MS" pitchFamily="66" charset="0"/>
              </a:rPr>
              <a:t>Mean</a:t>
            </a:r>
            <a:endParaRPr lang="sv-SE" sz="2800" b="1" dirty="0">
              <a:latin typeface="Comic Sans MS" pitchFamily="66" charset="0"/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5931816" y="2771424"/>
          <a:ext cx="1782763" cy="864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" name="Equation" r:id="rId8" imgW="1257300" imgH="609600" progId="Equation.3">
                  <p:embed/>
                </p:oleObj>
              </mc:Choice>
              <mc:Fallback>
                <p:oleObj name="Equation" r:id="rId8" imgW="1257300" imgH="60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1816" y="2771424"/>
                        <a:ext cx="1782763" cy="8641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4267200" y="5073277"/>
          <a:ext cx="636588" cy="149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name="Equation" r:id="rId10" imgW="177723" imgH="418918" progId="Equation.3">
                  <p:embed/>
                </p:oleObj>
              </mc:Choice>
              <mc:Fallback>
                <p:oleObj name="Equation" r:id="rId10" imgW="177723" imgH="41891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5073277"/>
                        <a:ext cx="636588" cy="1497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87"/>
          <p:cNvSpPr>
            <a:spLocks noChangeArrowheads="1"/>
          </p:cNvSpPr>
          <p:nvPr/>
        </p:nvSpPr>
        <p:spPr bwMode="auto">
          <a:xfrm>
            <a:off x="0" y="44958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  <a:latin typeface="Comic Sans MS" pitchFamily="66" charset="0"/>
              </a:rPr>
              <a:t>Coefficient of Variation (CV)</a:t>
            </a:r>
            <a:endParaRPr lang="sv-SE" sz="2800" b="1" dirty="0">
              <a:solidFill>
                <a:srgbClr val="C0000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8516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895350" y="609600"/>
            <a:ext cx="723900" cy="1143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7" name="Rectangle 87"/>
          <p:cNvSpPr>
            <a:spLocks noChangeArrowheads="1"/>
          </p:cNvSpPr>
          <p:nvPr/>
        </p:nvSpPr>
        <p:spPr bwMode="auto">
          <a:xfrm>
            <a:off x="0" y="-762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b="1" dirty="0" err="1" smtClean="0">
                <a:latin typeface="Comic Sans MS" pitchFamily="66" charset="0"/>
              </a:rPr>
              <a:t>koefisien</a:t>
            </a:r>
            <a:r>
              <a:rPr lang="en-US" sz="2800" b="1" dirty="0" smtClean="0">
                <a:latin typeface="Comic Sans MS" pitchFamily="66" charset="0"/>
              </a:rPr>
              <a:t> </a:t>
            </a:r>
            <a:r>
              <a:rPr lang="en-US" sz="2800" b="1" dirty="0" err="1" smtClean="0">
                <a:latin typeface="Comic Sans MS" pitchFamily="66" charset="0"/>
              </a:rPr>
              <a:t>korelasiand</a:t>
            </a:r>
            <a:r>
              <a:rPr lang="en-US" sz="2800" b="1" dirty="0" smtClean="0">
                <a:latin typeface="Comic Sans MS" pitchFamily="66" charset="0"/>
              </a:rPr>
              <a:t> CV </a:t>
            </a:r>
            <a:endParaRPr lang="sv-SE" sz="2800" b="1" dirty="0">
              <a:latin typeface="Comic Sans MS" pitchFamily="66" charset="0"/>
            </a:endParaRPr>
          </a:p>
        </p:txBody>
      </p:sp>
      <p:sp>
        <p:nvSpPr>
          <p:cNvPr id="3098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288706" y="1080700"/>
            <a:ext cx="2390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mic Sans MS" panose="030F0702030302020204" pitchFamily="66" charset="0"/>
              </a:rPr>
              <a:t>Uniform </a:t>
            </a:r>
            <a:r>
              <a:rPr lang="en-US" sz="2000" dirty="0" err="1" smtClean="0">
                <a:latin typeface="Comic Sans MS" panose="030F0702030302020204" pitchFamily="66" charset="0"/>
              </a:rPr>
              <a:t>distribusi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0" y="1569716"/>
            <a:ext cx="2664501" cy="2743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569716"/>
            <a:ext cx="2664501" cy="2743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569716"/>
            <a:ext cx="266450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559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895350" y="609600"/>
            <a:ext cx="723900" cy="1143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7" name="Rectangle 87"/>
          <p:cNvSpPr>
            <a:spLocks noChangeArrowheads="1"/>
          </p:cNvSpPr>
          <p:nvPr/>
        </p:nvSpPr>
        <p:spPr bwMode="auto">
          <a:xfrm>
            <a:off x="0" y="-762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b="1" dirty="0" err="1" smtClean="0">
                <a:latin typeface="Comic Sans MS" pitchFamily="66" charset="0"/>
              </a:rPr>
              <a:t>koefisien</a:t>
            </a:r>
            <a:r>
              <a:rPr lang="en-US" sz="2800" b="1" dirty="0" smtClean="0">
                <a:latin typeface="Comic Sans MS" pitchFamily="66" charset="0"/>
              </a:rPr>
              <a:t> </a:t>
            </a:r>
            <a:r>
              <a:rPr lang="en-US" sz="2800" b="1" dirty="0" err="1" smtClean="0">
                <a:latin typeface="Comic Sans MS" pitchFamily="66" charset="0"/>
              </a:rPr>
              <a:t>korelasiand</a:t>
            </a:r>
            <a:r>
              <a:rPr lang="en-US" sz="2800" b="1" dirty="0" smtClean="0">
                <a:latin typeface="Comic Sans MS" pitchFamily="66" charset="0"/>
              </a:rPr>
              <a:t> CV </a:t>
            </a:r>
            <a:endParaRPr lang="sv-SE" sz="2800" b="1" dirty="0">
              <a:latin typeface="Comic Sans MS" pitchFamily="66" charset="0"/>
            </a:endParaRPr>
          </a:p>
        </p:txBody>
      </p:sp>
      <p:sp>
        <p:nvSpPr>
          <p:cNvPr id="3098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04800" y="1352490"/>
            <a:ext cx="2390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mic Sans MS" panose="030F0702030302020204" pitchFamily="66" charset="0"/>
              </a:rPr>
              <a:t>Uniform </a:t>
            </a:r>
            <a:r>
              <a:rPr lang="en-US" sz="2000" dirty="0" err="1" smtClean="0">
                <a:latin typeface="Comic Sans MS" panose="030F0702030302020204" pitchFamily="66" charset="0"/>
              </a:rPr>
              <a:t>distribusi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0" y="1828800"/>
            <a:ext cx="2664501" cy="2743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828800"/>
            <a:ext cx="2664501" cy="274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828800"/>
            <a:ext cx="2664501" cy="2743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52800" y="1352490"/>
            <a:ext cx="2271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mic Sans MS" panose="030F0702030302020204" pitchFamily="66" charset="0"/>
              </a:rPr>
              <a:t>Normal </a:t>
            </a:r>
            <a:r>
              <a:rPr lang="en-US" sz="2000" dirty="0" err="1" smtClean="0">
                <a:latin typeface="Comic Sans MS" panose="030F0702030302020204" pitchFamily="66" charset="0"/>
              </a:rPr>
              <a:t>distribusi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72200" y="1352490"/>
            <a:ext cx="26132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mic Sans MS" panose="030F0702030302020204" pitchFamily="66" charset="0"/>
              </a:rPr>
              <a:t>L</a:t>
            </a:r>
            <a:r>
              <a:rPr lang="en-US" sz="2000" dirty="0" smtClean="0">
                <a:latin typeface="Comic Sans MS" panose="030F0702030302020204" pitchFamily="66" charset="0"/>
              </a:rPr>
              <a:t>ognormal </a:t>
            </a:r>
            <a:r>
              <a:rPr lang="en-US" sz="2000" dirty="0" err="1" smtClean="0">
                <a:latin typeface="Comic Sans MS" panose="030F0702030302020204" pitchFamily="66" charset="0"/>
              </a:rPr>
              <a:t>distribusi</a:t>
            </a:r>
            <a:endParaRPr 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5369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895350" y="609600"/>
            <a:ext cx="723900" cy="1143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7" name="Rectangle 87"/>
          <p:cNvSpPr>
            <a:spLocks noChangeArrowheads="1"/>
          </p:cNvSpPr>
          <p:nvPr/>
        </p:nvSpPr>
        <p:spPr bwMode="auto">
          <a:xfrm>
            <a:off x="0" y="-762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b="1" dirty="0" err="1" smtClean="0">
                <a:latin typeface="Comic Sans MS" pitchFamily="66" charset="0"/>
              </a:rPr>
              <a:t>koefisien</a:t>
            </a:r>
            <a:r>
              <a:rPr lang="en-US" sz="2800" b="1" dirty="0" smtClean="0">
                <a:latin typeface="Comic Sans MS" pitchFamily="66" charset="0"/>
              </a:rPr>
              <a:t> </a:t>
            </a:r>
            <a:r>
              <a:rPr lang="en-US" sz="2800" b="1" dirty="0" err="1" smtClean="0">
                <a:latin typeface="Comic Sans MS" pitchFamily="66" charset="0"/>
              </a:rPr>
              <a:t>korelasi</a:t>
            </a:r>
            <a:r>
              <a:rPr lang="en-US" sz="2800" b="1" dirty="0" smtClean="0">
                <a:latin typeface="Comic Sans MS" pitchFamily="66" charset="0"/>
              </a:rPr>
              <a:t>- Outliers</a:t>
            </a:r>
            <a:endParaRPr lang="sv-SE" sz="2800" b="1" dirty="0">
              <a:latin typeface="Comic Sans MS" pitchFamily="66" charset="0"/>
            </a:endParaRPr>
          </a:p>
        </p:txBody>
      </p:sp>
      <p:sp>
        <p:nvSpPr>
          <p:cNvPr id="3098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0242" name="Picture 2" descr="D:\Google Drive\NYU\Teaching\2015 Fall Introduction to Biostatistics and Bioinformatics\slides\IBB2015_15_plots\ibb2015_7-one-outli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733800"/>
            <a:ext cx="2743200" cy="270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D:\Google Drive\NYU\Teaching\2015 Fall Introduction to Biostatistics and Bioinformatics\slides\IBB2015_15_plots\ibb2015_7-no-outli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889239"/>
            <a:ext cx="2743200" cy="270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341537" y="5225634"/>
            <a:ext cx="220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mic Sans MS" pitchFamily="66" charset="0"/>
              </a:rPr>
              <a:t>Outlier</a:t>
            </a:r>
          </a:p>
          <a:p>
            <a:pPr marL="177800" indent="-177800">
              <a:buFont typeface="Arial" pitchFamily="34" charset="0"/>
              <a:buChar char="•"/>
            </a:pPr>
            <a:endParaRPr lang="en-US" sz="1600" dirty="0">
              <a:latin typeface="Comic Sans MS" pitchFamily="66" charset="0"/>
            </a:endParaRPr>
          </a:p>
        </p:txBody>
      </p:sp>
      <p:sp>
        <p:nvSpPr>
          <p:cNvPr id="4" name="Down Arrow 3"/>
          <p:cNvSpPr/>
          <p:nvPr/>
        </p:nvSpPr>
        <p:spPr>
          <a:xfrm rot="2959422">
            <a:off x="5905113" y="5338178"/>
            <a:ext cx="187048" cy="944462"/>
          </a:xfrm>
          <a:prstGeom prst="downArrow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6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895350" y="609600"/>
            <a:ext cx="723900" cy="1143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7" name="Rectangle 87"/>
          <p:cNvSpPr>
            <a:spLocks noChangeArrowheads="1"/>
          </p:cNvSpPr>
          <p:nvPr/>
        </p:nvSpPr>
        <p:spPr bwMode="auto">
          <a:xfrm>
            <a:off x="0" y="-762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b="1" dirty="0" err="1" smtClean="0">
                <a:latin typeface="Comic Sans MS" pitchFamily="66" charset="0"/>
              </a:rPr>
              <a:t>koefisien</a:t>
            </a:r>
            <a:r>
              <a:rPr lang="en-US" sz="2800" b="1" dirty="0" smtClean="0">
                <a:latin typeface="Comic Sans MS" pitchFamily="66" charset="0"/>
              </a:rPr>
              <a:t> </a:t>
            </a:r>
            <a:r>
              <a:rPr lang="en-US" sz="2800" b="1" dirty="0" err="1" smtClean="0">
                <a:latin typeface="Comic Sans MS" pitchFamily="66" charset="0"/>
              </a:rPr>
              <a:t>korelasi</a:t>
            </a:r>
            <a:r>
              <a:rPr lang="en-US" sz="2800" b="1" dirty="0" smtClean="0">
                <a:latin typeface="Comic Sans MS" pitchFamily="66" charset="0"/>
              </a:rPr>
              <a:t>– Non-Linier</a:t>
            </a:r>
            <a:endParaRPr lang="sv-SE" sz="2800" b="1" dirty="0">
              <a:latin typeface="Comic Sans MS" pitchFamily="66" charset="0"/>
            </a:endParaRPr>
          </a:p>
        </p:txBody>
      </p:sp>
      <p:sp>
        <p:nvSpPr>
          <p:cNvPr id="3098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048000" y="4720936"/>
            <a:ext cx="40302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mic Sans MS" panose="030F0702030302020204" pitchFamily="66" charset="0"/>
              </a:rPr>
              <a:t>Solutions: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omic Sans MS" panose="030F0702030302020204" pitchFamily="66" charset="0"/>
              </a:rPr>
              <a:t>Transformation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omic Sans MS" panose="030F0702030302020204" pitchFamily="66" charset="0"/>
              </a:rPr>
              <a:t>Rank </a:t>
            </a:r>
            <a:r>
              <a:rPr lang="en-US" dirty="0" err="1" smtClean="0">
                <a:latin typeface="Comic Sans MS" panose="030F0702030302020204" pitchFamily="66" charset="0"/>
              </a:rPr>
              <a:t>korelasi</a:t>
            </a:r>
            <a:r>
              <a:rPr lang="en-US" dirty="0" smtClean="0">
                <a:latin typeface="Comic Sans MS" panose="030F0702030302020204" pitchFamily="66" charset="0"/>
              </a:rPr>
              <a:t>(Spearman, r=0.93) 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11268" name="Picture 4" descr="D:\Google Drive\NYU\Teaching\2015 Fall Introduction to Biostatistics and Bioinformatics\slides\IBB2015_15_plots\ibb2015_7-ex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406" y="1181100"/>
            <a:ext cx="3405188" cy="347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4188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895350" y="609600"/>
            <a:ext cx="723900" cy="1143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7" name="Rectangle 87"/>
          <p:cNvSpPr>
            <a:spLocks noChangeArrowheads="1"/>
          </p:cNvSpPr>
          <p:nvPr/>
        </p:nvSpPr>
        <p:spPr bwMode="auto">
          <a:xfrm>
            <a:off x="0" y="-762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b="1" dirty="0" err="1" smtClean="0">
                <a:latin typeface="Comic Sans MS" pitchFamily="66" charset="0"/>
              </a:rPr>
              <a:t>koefisien</a:t>
            </a:r>
            <a:r>
              <a:rPr lang="en-US" sz="2800" b="1" dirty="0" smtClean="0">
                <a:latin typeface="Comic Sans MS" pitchFamily="66" charset="0"/>
              </a:rPr>
              <a:t> </a:t>
            </a:r>
            <a:r>
              <a:rPr lang="en-US" sz="2800" b="1" dirty="0" err="1" smtClean="0">
                <a:latin typeface="Comic Sans MS" pitchFamily="66" charset="0"/>
              </a:rPr>
              <a:t>korelasiand</a:t>
            </a:r>
            <a:r>
              <a:rPr lang="en-US" sz="2800" b="1" dirty="0" smtClean="0">
                <a:latin typeface="Comic Sans MS" pitchFamily="66" charset="0"/>
              </a:rPr>
              <a:t> p-value</a:t>
            </a:r>
            <a:endParaRPr lang="sv-SE" sz="2800" b="1" dirty="0">
              <a:latin typeface="Comic Sans MS" pitchFamily="66" charset="0"/>
            </a:endParaRPr>
          </a:p>
        </p:txBody>
      </p:sp>
      <p:sp>
        <p:nvSpPr>
          <p:cNvPr id="3098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536827" y="996434"/>
            <a:ext cx="4070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mic Sans MS" panose="030F0702030302020204" pitchFamily="66" charset="0"/>
              </a:rPr>
              <a:t>Hypothesis:</a:t>
            </a:r>
            <a:r>
              <a:rPr lang="en-US" b="1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Is there a correlation?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15362" name="Picture 2" descr="D:\Google Drive\NYU\Teaching\2015 Fall Introduction to Biostatistics and Bioinformatics\slides\IBB2015_15_plots\ibb2015_7-r-p-log-1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46300"/>
            <a:ext cx="2743200" cy="268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D:\Google Drive\NYU\Teaching\2015 Fall Introduction to Biostatistics and Bioinformatics\slides\IBB2015_15_plots\ibb2015_7-r-p-log-10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975" y="2146300"/>
            <a:ext cx="2743200" cy="268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D:\Google Drive\NYU\Teaching\2015 Fall Introduction to Biostatistics and Bioinformatics\slides\IBB2015_15_plots\ibb2015_7-r-p-log-30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950" y="2146300"/>
            <a:ext cx="2743200" cy="268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736729" y="473606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r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81526" y="47334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r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00926" y="47334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r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-5400000">
            <a:off x="183017" y="330620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p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-5400000">
            <a:off x="3002417" y="332218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p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-5400000">
            <a:off x="5898017" y="332218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p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6492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895350" y="609600"/>
            <a:ext cx="723900" cy="1143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7" name="Rectangle 87"/>
          <p:cNvSpPr>
            <a:spLocks noChangeArrowheads="1"/>
          </p:cNvSpPr>
          <p:nvPr/>
        </p:nvSpPr>
        <p:spPr bwMode="auto">
          <a:xfrm>
            <a:off x="0" y="-762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b="1" dirty="0" smtClean="0">
                <a:latin typeface="Comic Sans MS" pitchFamily="66" charset="0"/>
              </a:rPr>
              <a:t>Application: Analytical Measurements </a:t>
            </a:r>
            <a:endParaRPr lang="sv-SE" sz="2800" b="1" dirty="0">
              <a:latin typeface="Comic Sans MS" pitchFamily="66" charset="0"/>
            </a:endParaRPr>
          </a:p>
        </p:txBody>
      </p:sp>
      <p:sp>
        <p:nvSpPr>
          <p:cNvPr id="3098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" name="Rectangle 87"/>
          <p:cNvSpPr>
            <a:spLocks noChangeArrowheads="1"/>
          </p:cNvSpPr>
          <p:nvPr/>
        </p:nvSpPr>
        <p:spPr bwMode="auto">
          <a:xfrm>
            <a:off x="3344324" y="4724400"/>
            <a:ext cx="2743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600" b="1" dirty="0" smtClean="0">
                <a:latin typeface="Comic Sans MS" pitchFamily="66" charset="0"/>
              </a:rPr>
              <a:t>Theoretical Concentration</a:t>
            </a:r>
            <a:endParaRPr lang="sv-SE" sz="1600" b="1" dirty="0">
              <a:latin typeface="Comic Sans MS" pitchFamily="66" charset="0"/>
            </a:endParaRPr>
          </a:p>
        </p:txBody>
      </p:sp>
      <p:sp>
        <p:nvSpPr>
          <p:cNvPr id="12" name="Rectangle 87"/>
          <p:cNvSpPr>
            <a:spLocks noChangeArrowheads="1"/>
          </p:cNvSpPr>
          <p:nvPr/>
        </p:nvSpPr>
        <p:spPr bwMode="auto">
          <a:xfrm rot="-5400000">
            <a:off x="1286924" y="2590800"/>
            <a:ext cx="2743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600" b="1" dirty="0" smtClean="0">
                <a:latin typeface="Comic Sans MS" pitchFamily="66" charset="0"/>
              </a:rPr>
              <a:t>Measured Concentration</a:t>
            </a:r>
            <a:endParaRPr lang="sv-SE" sz="1600" b="1" dirty="0">
              <a:latin typeface="Comic Sans MS" pitchFamily="66" charset="0"/>
            </a:endParaRPr>
          </a:p>
        </p:txBody>
      </p:sp>
      <p:pic>
        <p:nvPicPr>
          <p:cNvPr id="83969" name="Picture 1" descr="C:\Users\fenyo\Google Drive\NYU\Teaching\2014 Fall Biostatistics and Bioinformatics\-- 2. Descriptive Statistics\plots\lod\test0.txt-1.png"/>
          <p:cNvPicPr>
            <a:picLocks noChangeAspect="1" noChangeArrowheads="1"/>
          </p:cNvPicPr>
          <p:nvPr/>
        </p:nvPicPr>
        <p:blipFill>
          <a:blip r:embed="rId3" cstate="print"/>
          <a:srcRect t="4167"/>
          <a:stretch>
            <a:fillRect/>
          </a:stretch>
        </p:blipFill>
        <p:spPr bwMode="auto">
          <a:xfrm>
            <a:off x="2850741" y="1295400"/>
            <a:ext cx="3473859" cy="3505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746961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895350" y="609600"/>
            <a:ext cx="723900" cy="1143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7" name="Rectangle 87"/>
          <p:cNvSpPr>
            <a:spLocks noChangeArrowheads="1"/>
          </p:cNvSpPr>
          <p:nvPr/>
        </p:nvSpPr>
        <p:spPr bwMode="auto">
          <a:xfrm>
            <a:off x="0" y="-762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b="1" dirty="0" smtClean="0">
                <a:latin typeface="Comic Sans MS" pitchFamily="66" charset="0"/>
              </a:rPr>
              <a:t>A Few Characteristics of Analytical Measurements</a:t>
            </a:r>
            <a:endParaRPr lang="sv-SE" sz="2800" b="1" dirty="0">
              <a:latin typeface="Comic Sans MS" pitchFamily="66" charset="0"/>
            </a:endParaRPr>
          </a:p>
        </p:txBody>
      </p:sp>
      <p:sp>
        <p:nvSpPr>
          <p:cNvPr id="3098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09600" y="609600"/>
            <a:ext cx="83820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omic Sans MS" panose="030F0702030302020204" pitchFamily="66" charset="0"/>
              </a:rPr>
              <a:t>Accuracy: </a:t>
            </a:r>
            <a:r>
              <a:rPr lang="en-US" sz="2000" dirty="0" smtClean="0">
                <a:latin typeface="Comic Sans MS" panose="030F0702030302020204" pitchFamily="66" charset="0"/>
              </a:rPr>
              <a:t>Closeness </a:t>
            </a:r>
            <a:r>
              <a:rPr lang="en-US" sz="2000" dirty="0">
                <a:latin typeface="Comic Sans MS" panose="030F0702030302020204" pitchFamily="66" charset="0"/>
              </a:rPr>
              <a:t>of agreement </a:t>
            </a:r>
            <a:endParaRPr lang="en-US" sz="2000" dirty="0" smtClean="0">
              <a:latin typeface="Comic Sans MS" panose="030F0702030302020204" pitchFamily="66" charset="0"/>
            </a:endParaRPr>
          </a:p>
          <a:p>
            <a:r>
              <a:rPr lang="en-US" sz="2000" dirty="0" smtClean="0">
                <a:latin typeface="Comic Sans MS" panose="030F0702030302020204" pitchFamily="66" charset="0"/>
              </a:rPr>
              <a:t>between </a:t>
            </a:r>
            <a:r>
              <a:rPr lang="en-US" sz="2000" dirty="0">
                <a:latin typeface="Comic Sans MS" panose="030F0702030302020204" pitchFamily="66" charset="0"/>
              </a:rPr>
              <a:t>a test </a:t>
            </a:r>
            <a:r>
              <a:rPr lang="en-US" sz="2000" dirty="0" smtClean="0">
                <a:latin typeface="Comic Sans MS" panose="030F0702030302020204" pitchFamily="66" charset="0"/>
              </a:rPr>
              <a:t>result and </a:t>
            </a:r>
            <a:r>
              <a:rPr lang="en-US" sz="2000" dirty="0">
                <a:latin typeface="Comic Sans MS" panose="030F0702030302020204" pitchFamily="66" charset="0"/>
              </a:rPr>
              <a:t>an accepted </a:t>
            </a:r>
            <a:endParaRPr lang="en-US" sz="2000" dirty="0" smtClean="0">
              <a:latin typeface="Comic Sans MS" panose="030F0702030302020204" pitchFamily="66" charset="0"/>
            </a:endParaRPr>
          </a:p>
          <a:p>
            <a:r>
              <a:rPr lang="en-US" sz="2000" dirty="0" smtClean="0">
                <a:latin typeface="Comic Sans MS" panose="030F0702030302020204" pitchFamily="66" charset="0"/>
              </a:rPr>
              <a:t>reference </a:t>
            </a:r>
            <a:r>
              <a:rPr lang="en-US" sz="2000" dirty="0">
                <a:latin typeface="Comic Sans MS" panose="030F0702030302020204" pitchFamily="66" charset="0"/>
              </a:rPr>
              <a:t>value</a:t>
            </a:r>
            <a:r>
              <a:rPr lang="en-US" sz="2000" dirty="0" smtClean="0">
                <a:latin typeface="Comic Sans MS" panose="030F0702030302020204" pitchFamily="66" charset="0"/>
              </a:rPr>
              <a:t>.</a:t>
            </a:r>
          </a:p>
          <a:p>
            <a:endParaRPr lang="en-US" sz="2000" dirty="0">
              <a:latin typeface="Comic Sans MS" panose="030F0702030302020204" pitchFamily="66" charset="0"/>
            </a:endParaRPr>
          </a:p>
          <a:p>
            <a:r>
              <a:rPr lang="en-US" sz="2000" b="1" dirty="0" smtClean="0">
                <a:latin typeface="Comic Sans MS" panose="030F0702030302020204" pitchFamily="66" charset="0"/>
              </a:rPr>
              <a:t>Precision: </a:t>
            </a:r>
            <a:r>
              <a:rPr lang="en-US" sz="2000" dirty="0">
                <a:latin typeface="Comic Sans MS" panose="030F0702030302020204" pitchFamily="66" charset="0"/>
              </a:rPr>
              <a:t>Closeness of agreement </a:t>
            </a:r>
            <a:endParaRPr lang="en-US" sz="2000" dirty="0" smtClean="0">
              <a:latin typeface="Comic Sans MS" panose="030F0702030302020204" pitchFamily="66" charset="0"/>
            </a:endParaRPr>
          </a:p>
          <a:p>
            <a:r>
              <a:rPr lang="en-US" sz="2000" dirty="0" smtClean="0">
                <a:latin typeface="Comic Sans MS" panose="030F0702030302020204" pitchFamily="66" charset="0"/>
              </a:rPr>
              <a:t>between independent test results.</a:t>
            </a:r>
          </a:p>
          <a:p>
            <a:endParaRPr lang="en-US" sz="2000" dirty="0">
              <a:latin typeface="Comic Sans MS" panose="030F0702030302020204" pitchFamily="66" charset="0"/>
            </a:endParaRPr>
          </a:p>
          <a:p>
            <a:r>
              <a:rPr lang="en-US" sz="2000" b="1" dirty="0" smtClean="0">
                <a:latin typeface="Comic Sans MS" panose="030F0702030302020204" pitchFamily="66" charset="0"/>
              </a:rPr>
              <a:t>Robustness:</a:t>
            </a:r>
            <a:r>
              <a:rPr lang="en-US" sz="2000" dirty="0" smtClean="0">
                <a:latin typeface="Comic Sans MS" panose="030F0702030302020204" pitchFamily="66" charset="0"/>
              </a:rPr>
              <a:t> </a:t>
            </a:r>
            <a:r>
              <a:rPr lang="en-US" sz="2000" dirty="0">
                <a:latin typeface="Comic Sans MS" panose="030F0702030302020204" pitchFamily="66" charset="0"/>
              </a:rPr>
              <a:t>Test precision given small</a:t>
            </a:r>
            <a:r>
              <a:rPr lang="en-US" sz="2000" dirty="0" smtClean="0">
                <a:latin typeface="Comic Sans MS" panose="030F0702030302020204" pitchFamily="66" charset="0"/>
              </a:rPr>
              <a:t>, </a:t>
            </a:r>
            <a:r>
              <a:rPr lang="en-US" sz="2000" dirty="0">
                <a:latin typeface="Comic Sans MS" panose="030F0702030302020204" pitchFamily="66" charset="0"/>
              </a:rPr>
              <a:t>deliberate </a:t>
            </a:r>
            <a:r>
              <a:rPr lang="en-US" sz="2000" dirty="0" smtClean="0">
                <a:latin typeface="Comic Sans MS" panose="030F0702030302020204" pitchFamily="66" charset="0"/>
              </a:rPr>
              <a:t>changes in </a:t>
            </a:r>
            <a:r>
              <a:rPr lang="en-US" sz="2000" dirty="0">
                <a:latin typeface="Comic Sans MS" panose="030F0702030302020204" pitchFamily="66" charset="0"/>
              </a:rPr>
              <a:t>test conditions </a:t>
            </a:r>
            <a:r>
              <a:rPr lang="en-US" sz="2000" dirty="0" smtClean="0">
                <a:latin typeface="Comic Sans MS" panose="030F0702030302020204" pitchFamily="66" charset="0"/>
              </a:rPr>
              <a:t>(</a:t>
            </a:r>
            <a:r>
              <a:rPr lang="en-US" sz="2000" dirty="0" err="1" smtClean="0">
                <a:latin typeface="Comic Sans MS" panose="030F0702030302020204" pitchFamily="66" charset="0"/>
              </a:rPr>
              <a:t>preanalytic</a:t>
            </a:r>
            <a:r>
              <a:rPr lang="en-US" sz="2000" dirty="0" smtClean="0">
                <a:latin typeface="Comic Sans MS" panose="030F0702030302020204" pitchFamily="66" charset="0"/>
              </a:rPr>
              <a:t> delays, variations </a:t>
            </a:r>
            <a:r>
              <a:rPr lang="en-US" sz="2000" dirty="0">
                <a:latin typeface="Comic Sans MS" panose="030F0702030302020204" pitchFamily="66" charset="0"/>
              </a:rPr>
              <a:t>in storage temperature</a:t>
            </a:r>
            <a:r>
              <a:rPr lang="en-US" sz="2000" dirty="0" smtClean="0">
                <a:latin typeface="Comic Sans MS" panose="030F0702030302020204" pitchFamily="66" charset="0"/>
              </a:rPr>
              <a:t>).</a:t>
            </a:r>
          </a:p>
          <a:p>
            <a:endParaRPr lang="en-US" sz="2000" dirty="0">
              <a:latin typeface="Comic Sans MS" panose="030F0702030302020204" pitchFamily="66" charset="0"/>
            </a:endParaRPr>
          </a:p>
          <a:p>
            <a:r>
              <a:rPr lang="en-US" sz="2000" b="1" dirty="0" smtClean="0">
                <a:latin typeface="Comic Sans MS" panose="030F0702030302020204" pitchFamily="66" charset="0"/>
              </a:rPr>
              <a:t>Lower limit </a:t>
            </a:r>
            <a:r>
              <a:rPr lang="en-US" sz="2000" b="1" dirty="0">
                <a:latin typeface="Comic Sans MS" panose="030F0702030302020204" pitchFamily="66" charset="0"/>
              </a:rPr>
              <a:t>of </a:t>
            </a:r>
            <a:r>
              <a:rPr lang="en-US" sz="2000" b="1" dirty="0" smtClean="0">
                <a:latin typeface="Comic Sans MS" panose="030F0702030302020204" pitchFamily="66" charset="0"/>
              </a:rPr>
              <a:t>detection: </a:t>
            </a:r>
            <a:r>
              <a:rPr lang="en-US" sz="2000" dirty="0">
                <a:latin typeface="Comic Sans MS" panose="030F0702030302020204" pitchFamily="66" charset="0"/>
              </a:rPr>
              <a:t>The lowest amount of </a:t>
            </a:r>
            <a:r>
              <a:rPr lang="en-US" sz="2000" dirty="0" err="1">
                <a:latin typeface="Comic Sans MS" panose="030F0702030302020204" pitchFamily="66" charset="0"/>
              </a:rPr>
              <a:t>analyte</a:t>
            </a:r>
            <a:r>
              <a:rPr lang="en-US" sz="2000" dirty="0">
                <a:latin typeface="Comic Sans MS" panose="030F0702030302020204" pitchFamily="66" charset="0"/>
              </a:rPr>
              <a:t> that is </a:t>
            </a:r>
            <a:r>
              <a:rPr lang="en-US" sz="2000" dirty="0" smtClean="0">
                <a:latin typeface="Comic Sans MS" panose="030F0702030302020204" pitchFamily="66" charset="0"/>
              </a:rPr>
              <a:t>statistically distinguishable </a:t>
            </a:r>
            <a:r>
              <a:rPr lang="en-US" sz="2000" dirty="0">
                <a:latin typeface="Comic Sans MS" panose="030F0702030302020204" pitchFamily="66" charset="0"/>
              </a:rPr>
              <a:t>from background or </a:t>
            </a:r>
            <a:r>
              <a:rPr lang="en-US" sz="2000" dirty="0" smtClean="0">
                <a:latin typeface="Comic Sans MS" panose="030F0702030302020204" pitchFamily="66" charset="0"/>
              </a:rPr>
              <a:t>a negative </a:t>
            </a:r>
            <a:r>
              <a:rPr lang="en-US" sz="2000" dirty="0">
                <a:latin typeface="Comic Sans MS" panose="030F0702030302020204" pitchFamily="66" charset="0"/>
              </a:rPr>
              <a:t>control</a:t>
            </a:r>
            <a:r>
              <a:rPr lang="en-US" sz="2000" dirty="0" smtClean="0">
                <a:latin typeface="Comic Sans MS" panose="030F0702030302020204" pitchFamily="66" charset="0"/>
              </a:rPr>
              <a:t>.</a:t>
            </a:r>
          </a:p>
          <a:p>
            <a:endParaRPr lang="en-US" sz="2000" dirty="0">
              <a:latin typeface="Comic Sans MS" panose="030F0702030302020204" pitchFamily="66" charset="0"/>
            </a:endParaRPr>
          </a:p>
          <a:p>
            <a:r>
              <a:rPr lang="en-US" sz="2000" b="1" dirty="0" smtClean="0">
                <a:latin typeface="Comic Sans MS" panose="030F0702030302020204" pitchFamily="66" charset="0"/>
              </a:rPr>
              <a:t>Limit </a:t>
            </a:r>
            <a:r>
              <a:rPr lang="en-US" sz="2000" b="1" dirty="0">
                <a:latin typeface="Comic Sans MS" panose="030F0702030302020204" pitchFamily="66" charset="0"/>
              </a:rPr>
              <a:t>of </a:t>
            </a:r>
            <a:r>
              <a:rPr lang="en-US" sz="2000" b="1" dirty="0" smtClean="0">
                <a:latin typeface="Comic Sans MS" panose="030F0702030302020204" pitchFamily="66" charset="0"/>
              </a:rPr>
              <a:t>quantification: </a:t>
            </a:r>
            <a:r>
              <a:rPr lang="en-US" sz="2000" dirty="0">
                <a:latin typeface="Comic Sans MS" panose="030F0702030302020204" pitchFamily="66" charset="0"/>
              </a:rPr>
              <a:t>Lowest and highest concentrations of </a:t>
            </a:r>
            <a:r>
              <a:rPr lang="en-US" sz="2000" dirty="0" err="1" smtClean="0">
                <a:latin typeface="Comic Sans MS" panose="030F0702030302020204" pitchFamily="66" charset="0"/>
              </a:rPr>
              <a:t>analyte</a:t>
            </a:r>
            <a:r>
              <a:rPr lang="en-US" sz="2000" dirty="0" smtClean="0">
                <a:latin typeface="Comic Sans MS" panose="030F0702030302020204" pitchFamily="66" charset="0"/>
              </a:rPr>
              <a:t> that </a:t>
            </a:r>
            <a:r>
              <a:rPr lang="en-US" sz="2000" dirty="0">
                <a:latin typeface="Comic Sans MS" panose="030F0702030302020204" pitchFamily="66" charset="0"/>
              </a:rPr>
              <a:t>can be quantitatively determined </a:t>
            </a:r>
            <a:r>
              <a:rPr lang="en-US" sz="2000" dirty="0" smtClean="0">
                <a:latin typeface="Comic Sans MS" panose="030F0702030302020204" pitchFamily="66" charset="0"/>
              </a:rPr>
              <a:t>with suitable </a:t>
            </a:r>
            <a:r>
              <a:rPr lang="en-US" sz="2000" dirty="0">
                <a:latin typeface="Comic Sans MS" panose="030F0702030302020204" pitchFamily="66" charset="0"/>
              </a:rPr>
              <a:t>precision and accuracy</a:t>
            </a:r>
            <a:r>
              <a:rPr lang="en-US" sz="2000" dirty="0" smtClean="0">
                <a:latin typeface="Comic Sans MS" panose="030F0702030302020204" pitchFamily="66" charset="0"/>
              </a:rPr>
              <a:t>.</a:t>
            </a:r>
          </a:p>
          <a:p>
            <a:endParaRPr lang="en-US" sz="2000" dirty="0">
              <a:latin typeface="Comic Sans MS" panose="030F0702030302020204" pitchFamily="66" charset="0"/>
            </a:endParaRPr>
          </a:p>
          <a:p>
            <a:r>
              <a:rPr lang="en-US" sz="2000" b="1" dirty="0" err="1" smtClean="0">
                <a:latin typeface="Comic Sans MS" panose="030F0702030302020204" pitchFamily="66" charset="0"/>
              </a:rPr>
              <a:t>Linierity</a:t>
            </a:r>
            <a:r>
              <a:rPr lang="en-US" sz="2000" b="1" dirty="0">
                <a:latin typeface="Comic Sans MS" panose="030F0702030302020204" pitchFamily="66" charset="0"/>
              </a:rPr>
              <a:t>:</a:t>
            </a:r>
            <a:r>
              <a:rPr lang="en-US" sz="2000" dirty="0">
                <a:latin typeface="Comic Sans MS" panose="030F0702030302020204" pitchFamily="66" charset="0"/>
              </a:rPr>
              <a:t> The ability of the test to return values that are directly proportional to the concentration of the </a:t>
            </a:r>
            <a:r>
              <a:rPr lang="en-US" sz="2000" dirty="0" err="1">
                <a:latin typeface="Comic Sans MS" panose="030F0702030302020204" pitchFamily="66" charset="0"/>
              </a:rPr>
              <a:t>analyte</a:t>
            </a:r>
            <a:r>
              <a:rPr lang="en-US" sz="2000" dirty="0">
                <a:latin typeface="Comic Sans MS" panose="030F0702030302020204" pitchFamily="66" charset="0"/>
              </a:rPr>
              <a:t> in the sample.</a:t>
            </a:r>
          </a:p>
          <a:p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38" t="27587" r="9078" b="34164"/>
          <a:stretch/>
        </p:blipFill>
        <p:spPr bwMode="auto">
          <a:xfrm>
            <a:off x="5715000" y="777711"/>
            <a:ext cx="2205873" cy="150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23441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7" name="Rectangle 87"/>
          <p:cNvSpPr>
            <a:spLocks noChangeArrowheads="1"/>
          </p:cNvSpPr>
          <p:nvPr/>
        </p:nvSpPr>
        <p:spPr bwMode="auto">
          <a:xfrm>
            <a:off x="0" y="-762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b="1" dirty="0" smtClean="0">
                <a:latin typeface="Comic Sans MS" pitchFamily="66" charset="0"/>
              </a:rPr>
              <a:t>Limit of Detection and </a:t>
            </a:r>
            <a:r>
              <a:rPr lang="en-US" sz="2800" b="1" dirty="0" err="1" smtClean="0">
                <a:latin typeface="Comic Sans MS" pitchFamily="66" charset="0"/>
              </a:rPr>
              <a:t>Linierity</a:t>
            </a:r>
            <a:endParaRPr lang="sv-SE" sz="2800" b="1" dirty="0">
              <a:latin typeface="Comic Sans MS" pitchFamily="66" charset="0"/>
            </a:endParaRPr>
          </a:p>
        </p:txBody>
      </p:sp>
      <p:sp>
        <p:nvSpPr>
          <p:cNvPr id="3098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Rectangle 87"/>
          <p:cNvSpPr>
            <a:spLocks noChangeArrowheads="1"/>
          </p:cNvSpPr>
          <p:nvPr/>
        </p:nvSpPr>
        <p:spPr bwMode="auto">
          <a:xfrm>
            <a:off x="3429000" y="4724400"/>
            <a:ext cx="2743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600" b="1" dirty="0" smtClean="0">
                <a:latin typeface="Comic Sans MS" pitchFamily="66" charset="0"/>
              </a:rPr>
              <a:t>Theoretical Concentration</a:t>
            </a:r>
            <a:endParaRPr lang="sv-SE" sz="1600" b="1" dirty="0">
              <a:latin typeface="Comic Sans MS" pitchFamily="66" charset="0"/>
            </a:endParaRPr>
          </a:p>
        </p:txBody>
      </p:sp>
      <p:sp>
        <p:nvSpPr>
          <p:cNvPr id="10" name="Rectangle 87"/>
          <p:cNvSpPr>
            <a:spLocks noChangeArrowheads="1"/>
          </p:cNvSpPr>
          <p:nvPr/>
        </p:nvSpPr>
        <p:spPr bwMode="auto">
          <a:xfrm rot="-5400000">
            <a:off x="1371600" y="2590800"/>
            <a:ext cx="2743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600" b="1" dirty="0" smtClean="0">
                <a:latin typeface="Comic Sans MS" pitchFamily="66" charset="0"/>
              </a:rPr>
              <a:t>Measured Concentration</a:t>
            </a:r>
            <a:endParaRPr lang="sv-SE" sz="1600" b="1" dirty="0">
              <a:latin typeface="Comic Sans MS" pitchFamily="66" charset="0"/>
            </a:endParaRPr>
          </a:p>
        </p:txBody>
      </p:sp>
      <p:pic>
        <p:nvPicPr>
          <p:cNvPr id="99333" name="Picture 5" descr="C:\Users\fenyo\Google Drive\NYU\Teaching\2014 Fall Biostatistics and Bioinformatics\-- 2. Descriptive Statistics\plots\lod\test3.txt-0.png"/>
          <p:cNvPicPr>
            <a:picLocks noChangeAspect="1" noChangeArrowheads="1"/>
          </p:cNvPicPr>
          <p:nvPr/>
        </p:nvPicPr>
        <p:blipFill>
          <a:blip r:embed="rId3" cstate="print"/>
          <a:srcRect t="5382"/>
          <a:stretch>
            <a:fillRect/>
          </a:stretch>
        </p:blipFill>
        <p:spPr bwMode="auto">
          <a:xfrm>
            <a:off x="2850742" y="1219200"/>
            <a:ext cx="3473858" cy="34607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480719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 descr="C:\Users\fenyo\Google Drive\NYU\Teaching\2014 Fall Biostatistics and Bioinformatics\-- 2. Descriptive Statistics\plots\lod\test2.txt-1.png"/>
          <p:cNvPicPr>
            <a:picLocks noChangeAspect="1" noChangeArrowheads="1"/>
          </p:cNvPicPr>
          <p:nvPr/>
        </p:nvPicPr>
        <p:blipFill>
          <a:blip r:embed="rId3" cstate="print"/>
          <a:srcRect t="4167"/>
          <a:stretch>
            <a:fillRect/>
          </a:stretch>
        </p:blipFill>
        <p:spPr bwMode="auto">
          <a:xfrm>
            <a:off x="4876800" y="1295400"/>
            <a:ext cx="3473859" cy="3505200"/>
          </a:xfrm>
          <a:prstGeom prst="rect">
            <a:avLst/>
          </a:prstGeom>
          <a:noFill/>
        </p:spPr>
      </p:pic>
      <p:pic>
        <p:nvPicPr>
          <p:cNvPr id="99331" name="Picture 3" descr="C:\Users\fenyo\Google Drive\NYU\Teaching\2014 Fall Biostatistics and Bioinformatics\-- 2. Descriptive Statistics\plots\lod\test0.txt-1.png"/>
          <p:cNvPicPr>
            <a:picLocks noChangeAspect="1" noChangeArrowheads="1"/>
          </p:cNvPicPr>
          <p:nvPr/>
        </p:nvPicPr>
        <p:blipFill>
          <a:blip r:embed="rId4" cstate="print"/>
          <a:srcRect t="4167"/>
          <a:stretch>
            <a:fillRect/>
          </a:stretch>
        </p:blipFill>
        <p:spPr bwMode="auto">
          <a:xfrm>
            <a:off x="533400" y="1219200"/>
            <a:ext cx="3473859" cy="3505200"/>
          </a:xfrm>
          <a:prstGeom prst="rect">
            <a:avLst/>
          </a:prstGeom>
          <a:noFill/>
        </p:spPr>
      </p:pic>
      <p:sp>
        <p:nvSpPr>
          <p:cNvPr id="3097" name="Rectangle 87"/>
          <p:cNvSpPr>
            <a:spLocks noChangeArrowheads="1"/>
          </p:cNvSpPr>
          <p:nvPr/>
        </p:nvSpPr>
        <p:spPr bwMode="auto">
          <a:xfrm>
            <a:off x="0" y="-762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b="1" dirty="0" smtClean="0">
                <a:latin typeface="Comic Sans MS" pitchFamily="66" charset="0"/>
              </a:rPr>
              <a:t>Precision and Accuracy</a:t>
            </a:r>
            <a:endParaRPr lang="sv-SE" sz="2800" b="1" dirty="0">
              <a:latin typeface="Comic Sans MS" pitchFamily="66" charset="0"/>
            </a:endParaRPr>
          </a:p>
        </p:txBody>
      </p:sp>
      <p:sp>
        <p:nvSpPr>
          <p:cNvPr id="3098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Rectangle 87"/>
          <p:cNvSpPr>
            <a:spLocks noChangeArrowheads="1"/>
          </p:cNvSpPr>
          <p:nvPr/>
        </p:nvSpPr>
        <p:spPr bwMode="auto">
          <a:xfrm>
            <a:off x="5410200" y="4724400"/>
            <a:ext cx="2743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600" b="1" dirty="0" smtClean="0">
                <a:latin typeface="Comic Sans MS" pitchFamily="66" charset="0"/>
              </a:rPr>
              <a:t>Theoretical Concentration</a:t>
            </a:r>
            <a:endParaRPr lang="sv-SE" sz="1600" b="1" dirty="0">
              <a:latin typeface="Comic Sans MS" pitchFamily="66" charset="0"/>
            </a:endParaRPr>
          </a:p>
        </p:txBody>
      </p:sp>
      <p:sp>
        <p:nvSpPr>
          <p:cNvPr id="8" name="Rectangle 87"/>
          <p:cNvSpPr>
            <a:spLocks noChangeArrowheads="1"/>
          </p:cNvSpPr>
          <p:nvPr/>
        </p:nvSpPr>
        <p:spPr bwMode="auto">
          <a:xfrm>
            <a:off x="990600" y="4724400"/>
            <a:ext cx="2743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600" b="1" dirty="0" smtClean="0">
                <a:latin typeface="Comic Sans MS" pitchFamily="66" charset="0"/>
              </a:rPr>
              <a:t>Theoretical Concentration</a:t>
            </a:r>
            <a:endParaRPr lang="sv-SE" sz="1600" b="1" dirty="0">
              <a:latin typeface="Comic Sans MS" pitchFamily="66" charset="0"/>
            </a:endParaRPr>
          </a:p>
        </p:txBody>
      </p:sp>
      <p:sp>
        <p:nvSpPr>
          <p:cNvPr id="9" name="Rectangle 87"/>
          <p:cNvSpPr>
            <a:spLocks noChangeArrowheads="1"/>
          </p:cNvSpPr>
          <p:nvPr/>
        </p:nvSpPr>
        <p:spPr bwMode="auto">
          <a:xfrm rot="-5400000">
            <a:off x="-1066800" y="2590800"/>
            <a:ext cx="2743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600" b="1" dirty="0" smtClean="0">
                <a:latin typeface="Comic Sans MS" pitchFamily="66" charset="0"/>
              </a:rPr>
              <a:t>Measured Concentration</a:t>
            </a:r>
            <a:endParaRPr lang="sv-SE" sz="1600" b="1" dirty="0">
              <a:latin typeface="Comic Sans MS" pitchFamily="66" charset="0"/>
            </a:endParaRPr>
          </a:p>
        </p:txBody>
      </p:sp>
      <p:sp>
        <p:nvSpPr>
          <p:cNvPr id="10" name="Rectangle 87"/>
          <p:cNvSpPr>
            <a:spLocks noChangeArrowheads="1"/>
          </p:cNvSpPr>
          <p:nvPr/>
        </p:nvSpPr>
        <p:spPr bwMode="auto">
          <a:xfrm rot="-5400000">
            <a:off x="3352800" y="2590800"/>
            <a:ext cx="2743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600" b="1" dirty="0" smtClean="0">
                <a:latin typeface="Comic Sans MS" pitchFamily="66" charset="0"/>
              </a:rPr>
              <a:t>Measured Concentration</a:t>
            </a:r>
            <a:endParaRPr lang="sv-SE" sz="1600" b="1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5668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A8C860-57A0-42E9-B127-827B36688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regresi</a:t>
            </a:r>
            <a:r>
              <a:rPr lang="en-US" dirty="0"/>
              <a:t>?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="" xmlns:a16="http://schemas.microsoft.com/office/drawing/2014/main" id="{F0643353-BD17-4D74-8AFF-E542D279EC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1672446"/>
              </p:ext>
            </p:extLst>
          </p:nvPr>
        </p:nvGraphicFramePr>
        <p:xfrm>
          <a:off x="628650" y="1825625"/>
          <a:ext cx="5655610" cy="4389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122">
                  <a:extLst>
                    <a:ext uri="{9D8B030D-6E8A-4147-A177-3AD203B41FA5}">
                      <a16:colId xmlns="" xmlns:a16="http://schemas.microsoft.com/office/drawing/2014/main" val="3294037123"/>
                    </a:ext>
                  </a:extLst>
                </a:gridCol>
                <a:gridCol w="1131122">
                  <a:extLst>
                    <a:ext uri="{9D8B030D-6E8A-4147-A177-3AD203B41FA5}">
                      <a16:colId xmlns="" xmlns:a16="http://schemas.microsoft.com/office/drawing/2014/main" val="656442733"/>
                    </a:ext>
                  </a:extLst>
                </a:gridCol>
                <a:gridCol w="1131122">
                  <a:extLst>
                    <a:ext uri="{9D8B030D-6E8A-4147-A177-3AD203B41FA5}">
                      <a16:colId xmlns="" xmlns:a16="http://schemas.microsoft.com/office/drawing/2014/main" val="3674135898"/>
                    </a:ext>
                  </a:extLst>
                </a:gridCol>
                <a:gridCol w="1131122">
                  <a:extLst>
                    <a:ext uri="{9D8B030D-6E8A-4147-A177-3AD203B41FA5}">
                      <a16:colId xmlns="" xmlns:a16="http://schemas.microsoft.com/office/drawing/2014/main" val="3574616636"/>
                    </a:ext>
                  </a:extLst>
                </a:gridCol>
                <a:gridCol w="1131122">
                  <a:extLst>
                    <a:ext uri="{9D8B030D-6E8A-4147-A177-3AD203B41FA5}">
                      <a16:colId xmlns="" xmlns:a16="http://schemas.microsoft.com/office/drawing/2014/main" val="1716309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Ukuran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Mesin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Silinder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Konsumsi</a:t>
                      </a:r>
                      <a:r>
                        <a:rPr lang="en-US" dirty="0"/>
                        <a:t> BBM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Emisi</a:t>
                      </a:r>
                      <a:r>
                        <a:rPr lang="en-US" dirty="0"/>
                        <a:t> CO2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21769443"/>
                  </a:ext>
                </a:extLst>
              </a:tr>
              <a:tr h="412264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1872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73498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205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41828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00540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34623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06517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22039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00678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0824923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60649C0-2AC5-409B-9438-E92819AAA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DD21B73-9C6B-4DF8-B458-738983B6BAB8}"/>
              </a:ext>
            </a:extLst>
          </p:cNvPr>
          <p:cNvSpPr txBox="1"/>
          <p:nvPr/>
        </p:nvSpPr>
        <p:spPr>
          <a:xfrm>
            <a:off x="6544237" y="1777378"/>
            <a:ext cx="25818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Regresi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proses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memprediksi</a:t>
            </a:r>
            <a:r>
              <a:rPr lang="en-US" sz="2000" dirty="0"/>
              <a:t> </a:t>
            </a:r>
            <a:r>
              <a:rPr lang="en-US" sz="2000" dirty="0" err="1"/>
              <a:t>nilai</a:t>
            </a:r>
            <a:r>
              <a:rPr lang="en-US" sz="2000" dirty="0"/>
              <a:t> </a:t>
            </a:r>
            <a:r>
              <a:rPr lang="en-US" sz="2000" dirty="0" err="1"/>
              <a:t>kontinu</a:t>
            </a:r>
            <a:r>
              <a:rPr lang="en-US" sz="2000" dirty="0"/>
              <a:t> variable </a:t>
            </a:r>
            <a:r>
              <a:rPr lang="en-US" sz="2000" dirty="0" err="1"/>
              <a:t>terikat</a:t>
            </a:r>
            <a:endParaRPr lang="en-US" sz="20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="" xmlns:a16="http://schemas.microsoft.com/office/drawing/2014/main" id="{F5EA4DA8-1C24-4DDB-ABAF-0E584BC9B31F}"/>
              </a:ext>
            </a:extLst>
          </p:cNvPr>
          <p:cNvSpPr/>
          <p:nvPr/>
        </p:nvSpPr>
        <p:spPr>
          <a:xfrm>
            <a:off x="358588" y="5862918"/>
            <a:ext cx="6024283" cy="35261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="" xmlns:a16="http://schemas.microsoft.com/office/drawing/2014/main" id="{4E453EC3-D9AD-4737-B7F2-DE2490BE11E8}"/>
              </a:ext>
            </a:extLst>
          </p:cNvPr>
          <p:cNvSpPr/>
          <p:nvPr/>
        </p:nvSpPr>
        <p:spPr>
          <a:xfrm>
            <a:off x="6382871" y="2439097"/>
            <a:ext cx="259977" cy="3423821"/>
          </a:xfrm>
          <a:prstGeom prst="rightBrace">
            <a:avLst>
              <a:gd name="adj1" fmla="val 8333"/>
              <a:gd name="adj2" fmla="val 591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651FA80-AFD2-4DFF-8A49-CAE63D7B5236}"/>
              </a:ext>
            </a:extLst>
          </p:cNvPr>
          <p:cNvSpPr txBox="1"/>
          <p:nvPr/>
        </p:nvSpPr>
        <p:spPr>
          <a:xfrm rot="16200000">
            <a:off x="6218221" y="4204508"/>
            <a:ext cx="1367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Nilai </a:t>
            </a:r>
            <a:r>
              <a:rPr lang="en-US" dirty="0" err="1"/>
              <a:t>kontinu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="" xmlns:a16="http://schemas.microsoft.com/office/drawing/2014/main" id="{C61567ED-84C8-40EC-923A-8B899A8AA030}"/>
              </a:ext>
            </a:extLst>
          </p:cNvPr>
          <p:cNvSpPr/>
          <p:nvPr/>
        </p:nvSpPr>
        <p:spPr>
          <a:xfrm>
            <a:off x="5208494" y="1777378"/>
            <a:ext cx="1013012" cy="4438151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96A78FD7-59E3-45A7-B548-532E77F71E67}"/>
              </a:ext>
            </a:extLst>
          </p:cNvPr>
          <p:cNvSpPr/>
          <p:nvPr/>
        </p:nvSpPr>
        <p:spPr>
          <a:xfrm>
            <a:off x="530039" y="1777378"/>
            <a:ext cx="4615702" cy="4578973"/>
          </a:xfrm>
          <a:prstGeom prst="roundRect">
            <a:avLst>
              <a:gd name="adj" fmla="val 7661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7109991-89F7-4B4F-82F6-ABAA5A8C2D54}"/>
              </a:ext>
            </a:extLst>
          </p:cNvPr>
          <p:cNvSpPr txBox="1"/>
          <p:nvPr/>
        </p:nvSpPr>
        <p:spPr>
          <a:xfrm>
            <a:off x="1948960" y="1456293"/>
            <a:ext cx="177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X: variable </a:t>
            </a:r>
            <a:r>
              <a:rPr lang="en-US" dirty="0" err="1"/>
              <a:t>bebas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27E6E20-BE1A-44F5-9D62-0965224444A9}"/>
              </a:ext>
            </a:extLst>
          </p:cNvPr>
          <p:cNvSpPr txBox="1"/>
          <p:nvPr/>
        </p:nvSpPr>
        <p:spPr>
          <a:xfrm>
            <a:off x="5120936" y="1448021"/>
            <a:ext cx="1801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Y: variable </a:t>
            </a:r>
            <a:r>
              <a:rPr lang="en-US" dirty="0" err="1"/>
              <a:t>terikat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7647368-C900-4DBE-9751-AD54BB35CB6F}"/>
              </a:ext>
            </a:extLst>
          </p:cNvPr>
          <p:cNvSpPr txBox="1"/>
          <p:nvPr/>
        </p:nvSpPr>
        <p:spPr>
          <a:xfrm>
            <a:off x="1655970" y="6335675"/>
            <a:ext cx="2738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Nilai </a:t>
            </a:r>
            <a:r>
              <a:rPr lang="en-US" i="1" dirty="0" err="1"/>
              <a:t>kategoris</a:t>
            </a:r>
            <a:r>
              <a:rPr lang="en-US" i="1" dirty="0"/>
              <a:t> </a:t>
            </a:r>
            <a:r>
              <a:rPr lang="en-US" i="1" dirty="0" err="1"/>
              <a:t>atau</a:t>
            </a:r>
            <a:r>
              <a:rPr lang="en-US" i="1" dirty="0"/>
              <a:t> </a:t>
            </a:r>
            <a:r>
              <a:rPr lang="en-US" i="1" dirty="0" err="1"/>
              <a:t>kontinu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617029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7" name="Rectangle 87"/>
          <p:cNvSpPr>
            <a:spLocks noChangeArrowheads="1"/>
          </p:cNvSpPr>
          <p:nvPr/>
        </p:nvSpPr>
        <p:spPr bwMode="auto">
          <a:xfrm>
            <a:off x="0" y="-762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b="1" dirty="0" smtClean="0">
                <a:latin typeface="Comic Sans MS" pitchFamily="66" charset="0"/>
              </a:rPr>
              <a:t>Summary - </a:t>
            </a:r>
            <a:r>
              <a:rPr lang="en-US" sz="2800" b="1" dirty="0" err="1" smtClean="0">
                <a:latin typeface="Comic Sans MS" pitchFamily="66" charset="0"/>
              </a:rPr>
              <a:t>Regresi</a:t>
            </a:r>
            <a:endParaRPr lang="sv-SE" sz="2800" b="1" dirty="0">
              <a:latin typeface="Comic Sans MS" pitchFamily="66" charset="0"/>
            </a:endParaRPr>
          </a:p>
        </p:txBody>
      </p:sp>
      <p:sp>
        <p:nvSpPr>
          <p:cNvPr id="3098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3314" name="Picture 2" descr="C:\Users\fenyo\Desktop\227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1559214"/>
            <a:ext cx="8877300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12502" y="6581001"/>
            <a:ext cx="3831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mic Sans MS" panose="030F0702030302020204" pitchFamily="66" charset="0"/>
              </a:rPr>
              <a:t>Source: http</a:t>
            </a:r>
            <a:r>
              <a:rPr lang="en-US" sz="1200" dirty="0">
                <a:latin typeface="Comic Sans MS" panose="030F0702030302020204" pitchFamily="66" charset="0"/>
              </a:rPr>
              <a:t>://xkcdsw.com/content/img/2274.png</a:t>
            </a:r>
          </a:p>
        </p:txBody>
      </p:sp>
    </p:spTree>
    <p:extLst>
      <p:ext uri="{BB962C8B-B14F-4D97-AF65-F5344CB8AC3E}">
        <p14:creationId xmlns:p14="http://schemas.microsoft.com/office/powerpoint/2010/main" val="11089385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7" name="Rectangle 87"/>
          <p:cNvSpPr>
            <a:spLocks noChangeArrowheads="1"/>
          </p:cNvSpPr>
          <p:nvPr/>
        </p:nvSpPr>
        <p:spPr bwMode="auto">
          <a:xfrm>
            <a:off x="0" y="-762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b="1" dirty="0" smtClean="0">
                <a:latin typeface="Comic Sans MS" pitchFamily="66" charset="0"/>
              </a:rPr>
              <a:t>Summary - Correlation</a:t>
            </a:r>
            <a:endParaRPr lang="sv-SE" sz="2800" b="1" dirty="0">
              <a:latin typeface="Comic Sans MS" pitchFamily="66" charset="0"/>
            </a:endParaRPr>
          </a:p>
        </p:txBody>
      </p:sp>
      <p:sp>
        <p:nvSpPr>
          <p:cNvPr id="3098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" t="15492" r="6694" b="3883"/>
          <a:stretch/>
        </p:blipFill>
        <p:spPr bwMode="auto">
          <a:xfrm>
            <a:off x="1709304" y="914400"/>
            <a:ext cx="5725391" cy="526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77954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895350" y="609600"/>
            <a:ext cx="723900" cy="1143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7" name="Rectangle 87"/>
          <p:cNvSpPr>
            <a:spLocks noChangeArrowheads="1"/>
          </p:cNvSpPr>
          <p:nvPr/>
        </p:nvSpPr>
        <p:spPr bwMode="auto">
          <a:xfrm>
            <a:off x="0" y="-762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b="1" dirty="0" smtClean="0">
                <a:solidFill>
                  <a:srgbClr val="7030A0"/>
                </a:solidFill>
                <a:latin typeface="Comic Sans MS" pitchFamily="66" charset="0"/>
              </a:rPr>
              <a:t>Next Lecture: </a:t>
            </a:r>
            <a:r>
              <a:rPr lang="en-US" sz="2800" b="1" dirty="0">
                <a:latin typeface="Comic Sans MS" pitchFamily="66" charset="0"/>
              </a:rPr>
              <a:t>Experimental Design &amp; </a:t>
            </a:r>
            <a:r>
              <a:rPr lang="en-US" sz="2800" b="1" dirty="0" smtClean="0">
                <a:latin typeface="Comic Sans MS" pitchFamily="66" charset="0"/>
              </a:rPr>
              <a:t>Analysis</a:t>
            </a:r>
            <a:endParaRPr lang="sv-SE" sz="2800" b="1" dirty="0">
              <a:latin typeface="Comic Sans MS" pitchFamily="66" charset="0"/>
            </a:endParaRPr>
          </a:p>
        </p:txBody>
      </p:sp>
      <p:sp>
        <p:nvSpPr>
          <p:cNvPr id="3098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7" name="Picture 2" descr="C:\Users\fenyo\Desktop\Experimental Design - C Ambrosin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9437" y="1181100"/>
            <a:ext cx="7957375" cy="43434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1524000" y="5791200"/>
            <a:ext cx="5715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Comic Sans MS" pitchFamily="66" charset="0"/>
              </a:rPr>
              <a:t>Experimental Design </a:t>
            </a:r>
            <a:r>
              <a:rPr lang="en-US" sz="1400" i="1" dirty="0" smtClean="0">
                <a:latin typeface="Comic Sans MS" pitchFamily="66" charset="0"/>
              </a:rPr>
              <a:t>by Christine </a:t>
            </a:r>
            <a:r>
              <a:rPr lang="en-US" sz="1400" i="1" dirty="0" err="1" smtClean="0">
                <a:latin typeface="Comic Sans MS" pitchFamily="66" charset="0"/>
              </a:rPr>
              <a:t>Ambrosino</a:t>
            </a:r>
            <a:endParaRPr lang="en-US" sz="1400" i="1" dirty="0" smtClean="0">
              <a:latin typeface="Comic Sans MS" pitchFamily="66" charset="0"/>
            </a:endParaRPr>
          </a:p>
          <a:p>
            <a:pPr algn="ctr"/>
            <a:r>
              <a:rPr lang="en-US" sz="1400" dirty="0">
                <a:latin typeface="Comic Sans MS" pitchFamily="66" charset="0"/>
                <a:hlinkClick r:id="rId4"/>
              </a:rPr>
              <a:t>www.hawaii.edu/fishlab/Nearside.htm</a:t>
            </a:r>
            <a:endParaRPr lang="en-US" sz="1400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6608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088EDB95-D57D-43D6-839D-F21AFB3EFF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195051" y="0"/>
            <a:ext cx="5061527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539FCA66-5646-4B0E-8DAB-6A9D8EC1C265}"/>
              </a:ext>
            </a:extLst>
          </p:cNvPr>
          <p:cNvGrpSpPr/>
          <p:nvPr/>
        </p:nvGrpSpPr>
        <p:grpSpPr>
          <a:xfrm>
            <a:off x="479456" y="3027641"/>
            <a:ext cx="2716277" cy="1073283"/>
            <a:chOff x="2206243" y="3959676"/>
            <a:chExt cx="2716277" cy="107328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5C0680D9-1347-439D-B54E-62825519D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518056"/>
              <a:ext cx="187746" cy="1877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A4A983BD-FDF3-467D-B6FC-5262B2783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066816"/>
              <a:ext cx="187746" cy="18774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974C9ED1-F614-40B7-B987-364331AEA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292436"/>
              <a:ext cx="187746" cy="187746"/>
            </a:xfrm>
            <a:prstGeom prst="rect">
              <a:avLst/>
            </a:prstGeom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xmlns="" id="{1D067117-5FDC-4612-B064-B663709B1833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3959676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chemeClr val="accent1">
                      <a:lumMod val="50000"/>
                    </a:scheme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xmlns="" id="{1836F539-354E-46E3-8616-C5F4B6531B84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187630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chemeClr val="accent1">
                      <a:lumMod val="50000"/>
                    </a:scheme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xmlns="" id="{01C47935-32DD-4412-BB89-98F47C0CF21E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422719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chemeClr val="accent1">
                      <a:lumMod val="50000"/>
                    </a:schemeClr>
                  </a:solidFill>
                  <a:latin typeface="HP Simplified" panose="020B0606020204020204" pitchFamily="34" charset="0"/>
                </a:rPr>
                <a:t>DTS_kominfo</a:t>
              </a:r>
              <a:endParaRPr lang="en-US" sz="7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CDCACA51-C325-4023-9C88-859ACDFAD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243" y="4743676"/>
              <a:ext cx="193040" cy="193040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AB5299A3-9580-4C35-8ACF-51B39D383A60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654540"/>
              <a:ext cx="2498030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  <a:latin typeface="HP Simplified" panose="020B0606020204020204" pitchFamily="34" charset="0"/>
                </a:rPr>
                <a:t>Digital Talent Scholarship 2019</a:t>
              </a:r>
              <a:endParaRPr lang="en-US" sz="7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5B4ECB2-1EA2-45BD-A1C4-83B0C6BDA2C2}"/>
              </a:ext>
            </a:extLst>
          </p:cNvPr>
          <p:cNvSpPr txBox="1">
            <a:spLocks/>
          </p:cNvSpPr>
          <p:nvPr/>
        </p:nvSpPr>
        <p:spPr>
          <a:xfrm>
            <a:off x="396745" y="1534458"/>
            <a:ext cx="1827720" cy="587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IKUTI KAMI</a:t>
            </a:r>
            <a:endParaRPr lang="en-US" sz="900" dirty="0">
              <a:solidFill>
                <a:schemeClr val="accent1">
                  <a:lumMod val="50000"/>
                </a:scheme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09ECE9BA-4A57-4C40-8543-79ADE3BA9D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28606" r="7380" b="32333"/>
          <a:stretch/>
        </p:blipFill>
        <p:spPr>
          <a:xfrm>
            <a:off x="314035" y="2050357"/>
            <a:ext cx="1827720" cy="8658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FE69A50C-EA9B-47A2-B1B3-8D385A77FE0F}"/>
              </a:ext>
            </a:extLst>
          </p:cNvPr>
          <p:cNvSpPr/>
          <p:nvPr/>
        </p:nvSpPr>
        <p:spPr>
          <a:xfrm>
            <a:off x="422449" y="4294918"/>
            <a:ext cx="55094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Pusat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Profesi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Sertifikasi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HP Simplified" panose="020B0606020204020204" pitchFamily="34" charset="0"/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Badan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Penelitian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 SDM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Kementerian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Komunikasi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Informatika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HP Simplified" panose="020B0606020204020204" pitchFamily="34" charset="0"/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Jl. Medan Merdeka Barat No. 9 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(Gd.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Belakang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 Lt. 4 - 5) 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Jakarta Pusat, 10110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AD8B2030-99C4-4505-9667-DE6CE4B6CE0B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xmlns="" id="{9587EFBD-0C26-4194-996D-1BA694E97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22" name="Title 1">
              <a:extLst>
                <a:ext uri="{FF2B5EF4-FFF2-40B4-BE49-F238E27FC236}">
                  <a16:creationId xmlns:a16="http://schemas.microsoft.com/office/drawing/2014/main" xmlns="" id="{D2C9E095-20A3-45B6-B340-94169BBF4AC4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44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992" y="4960242"/>
            <a:ext cx="8623769" cy="1396110"/>
          </a:xfrm>
        </p:spPr>
        <p:txBody>
          <a:bodyPr>
            <a:normAutofit lnSpcReduction="10000"/>
          </a:bodyPr>
          <a:lstStyle/>
          <a:p>
            <a:pPr fontAlgn="base"/>
            <a:r>
              <a:rPr lang="en-US" sz="1200" dirty="0"/>
              <a:t>or generality, we define:</a:t>
            </a:r>
          </a:p>
          <a:p>
            <a:pPr fontAlgn="base"/>
            <a:r>
              <a:rPr lang="en-US" sz="1200" dirty="0"/>
              <a:t>x as </a:t>
            </a:r>
            <a:r>
              <a:rPr lang="en-US" sz="1200" b="1" dirty="0"/>
              <a:t>feature vector</a:t>
            </a:r>
            <a:r>
              <a:rPr lang="en-US" sz="1200" dirty="0"/>
              <a:t>, </a:t>
            </a:r>
            <a:r>
              <a:rPr lang="en-US" sz="1200" dirty="0" err="1"/>
              <a:t>i.e</a:t>
            </a:r>
            <a:r>
              <a:rPr lang="en-US" sz="1200" dirty="0"/>
              <a:t> x = [x_1, x_2, …., </a:t>
            </a:r>
            <a:r>
              <a:rPr lang="en-US" sz="1200" dirty="0" err="1"/>
              <a:t>x_n</a:t>
            </a:r>
            <a:r>
              <a:rPr lang="en-US" sz="1200" dirty="0"/>
              <a:t>],</a:t>
            </a:r>
          </a:p>
          <a:p>
            <a:pPr fontAlgn="base"/>
            <a:r>
              <a:rPr lang="en-US" sz="1200" dirty="0"/>
              <a:t>y as </a:t>
            </a:r>
            <a:r>
              <a:rPr lang="en-US" sz="1200" b="1" dirty="0"/>
              <a:t>response vector</a:t>
            </a:r>
            <a:r>
              <a:rPr lang="en-US" sz="1200" dirty="0"/>
              <a:t>, </a:t>
            </a:r>
            <a:r>
              <a:rPr lang="en-US" sz="1200" dirty="0" err="1"/>
              <a:t>i.e</a:t>
            </a:r>
            <a:r>
              <a:rPr lang="en-US" sz="1200" dirty="0"/>
              <a:t> y = [y_1, y_2, …., </a:t>
            </a:r>
            <a:r>
              <a:rPr lang="en-US" sz="1200" dirty="0" err="1"/>
              <a:t>y_n</a:t>
            </a:r>
            <a:r>
              <a:rPr lang="en-US" sz="1200" dirty="0"/>
              <a:t>]</a:t>
            </a:r>
          </a:p>
          <a:p>
            <a:pPr fontAlgn="base"/>
            <a:r>
              <a:rPr lang="en-US" sz="1200" dirty="0"/>
              <a:t>for </a:t>
            </a:r>
            <a:r>
              <a:rPr lang="en-US" sz="1200" b="1" dirty="0"/>
              <a:t>n</a:t>
            </a:r>
            <a:r>
              <a:rPr lang="en-US" sz="1200" dirty="0"/>
              <a:t> observations (in above example, n=10).</a:t>
            </a:r>
          </a:p>
          <a:p>
            <a:pPr fontAlgn="base"/>
            <a:r>
              <a:rPr lang="en-US" sz="1200" dirty="0"/>
              <a:t>A scatter plot of above dataset looks like</a:t>
            </a:r>
            <a:r>
              <a:rPr lang="en-US" sz="1200" dirty="0" smtClean="0"/>
              <a:t>:-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54</a:t>
            </a:fld>
            <a:endParaRPr 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28664" y="1863526"/>
            <a:ext cx="9260423" cy="29238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Roboto"/>
              </a:rPr>
              <a:t>Simple Linear Regression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Roboto"/>
              </a:rPr>
              <a:t>Simple linear regression is an approach for predicting a 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Roboto"/>
              </a:rPr>
              <a:t>response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Roboto"/>
              </a:rPr>
              <a:t> using a 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Roboto"/>
              </a:rPr>
              <a:t>single feature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Roboto"/>
              </a:rPr>
              <a:t>.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Roboto"/>
              </a:rPr>
              <a:t>It is assumed that the two variables are linearly related. Hence, we try to find a linear function that predicts the response value(y) as accurately as possible as a function of the feature or independent variable(x).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Roboto"/>
              </a:rPr>
              <a:t>Let us consider a dataset where we have a value of response y for every feature x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Roboto"/>
              </a:rPr>
              <a:t>:</a:t>
            </a: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Roboto"/>
              </a:rPr>
              <a:t>  </a:t>
            </a:r>
            <a:r>
              <a:rPr kumimoji="0" lang="en-US" sz="12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Roboto"/>
              </a:rPr>
              <a:t> 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Roboto"/>
              </a:rPr>
              <a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a:t>
            </a:r>
          </a:p>
        </p:txBody>
      </p:sp>
      <p:pic>
        <p:nvPicPr>
          <p:cNvPr id="17410" name="Picture 2" descr="https://cdncontribute.geeksforgeeks.org/wp-content/uploads/python-linear-regress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948175"/>
            <a:ext cx="8265215" cy="194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2440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711" t="18050" r="29245" b="21129"/>
          <a:stretch/>
        </p:blipFill>
        <p:spPr>
          <a:xfrm>
            <a:off x="777922" y="1091820"/>
            <a:ext cx="8256896" cy="5666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69821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9869" t="17117" r="31668" b="26353"/>
          <a:stretch/>
        </p:blipFill>
        <p:spPr>
          <a:xfrm>
            <a:off x="668740" y="1023581"/>
            <a:ext cx="8011236" cy="527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911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Asumsi</a:t>
            </a:r>
            <a:r>
              <a:rPr lang="en-US" dirty="0" smtClean="0"/>
              <a:t> </a:t>
            </a:r>
            <a:r>
              <a:rPr lang="en-US" dirty="0" err="1" smtClean="0"/>
              <a:t>residu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3175"/>
            <a:r>
              <a:rPr lang="en-US" sz="1200" dirty="0" smtClean="0"/>
              <a:t>   </a:t>
            </a:r>
            <a:r>
              <a:rPr lang="en-US" sz="1200" dirty="0" err="1" smtClean="0"/>
              <a:t>Asumsi</a:t>
            </a:r>
            <a:r>
              <a:rPr lang="en-US" sz="1200" dirty="0" smtClean="0"/>
              <a:t> </a:t>
            </a:r>
            <a:r>
              <a:rPr lang="en-US" sz="1200" dirty="0" err="1" smtClean="0"/>
              <a:t>kelinearan</a:t>
            </a:r>
            <a:r>
              <a:rPr lang="en-US" sz="1200" dirty="0" smtClean="0"/>
              <a:t>/ </a:t>
            </a:r>
            <a:r>
              <a:rPr lang="en-US" sz="1200" b="1" dirty="0"/>
              <a:t>Linear relationship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816" t="17863" r="30298" b="18890"/>
          <a:stretch/>
        </p:blipFill>
        <p:spPr>
          <a:xfrm>
            <a:off x="628650" y="2122224"/>
            <a:ext cx="6332561" cy="46265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719018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06614F2E-A58C-411E-A09F-18FF9C17F9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Regresi</a:t>
            </a:r>
            <a:r>
              <a:rPr lang="en-US" dirty="0"/>
              <a:t> Linier </a:t>
            </a:r>
            <a:r>
              <a:rPr lang="en-US" dirty="0" err="1"/>
              <a:t>Berganda</a:t>
            </a:r>
            <a:r>
              <a:rPr lang="en-US" dirty="0"/>
              <a:t/>
            </a:r>
            <a:br>
              <a:rPr lang="en-US" dirty="0"/>
            </a:br>
            <a:r>
              <a:rPr lang="en-US" sz="4400" dirty="0"/>
              <a:t>Multiple Linear Regression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="" xmlns:a16="http://schemas.microsoft.com/office/drawing/2014/main" id="{922D807A-8B0D-4CF3-823F-9E427C5712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5602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="" xmlns:a16="http://schemas.microsoft.com/office/drawing/2014/main" id="{395BA699-82A4-47C8-9E22-5CB0E02181B4}"/>
              </a:ext>
            </a:extLst>
          </p:cNvPr>
          <p:cNvSpPr/>
          <p:nvPr/>
        </p:nvSpPr>
        <p:spPr>
          <a:xfrm>
            <a:off x="0" y="4086226"/>
            <a:ext cx="9029700" cy="2409824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709102-2D17-44C3-8361-C870FE9FA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Topologi</a:t>
            </a:r>
            <a:r>
              <a:rPr lang="en-US" dirty="0"/>
              <a:t> </a:t>
            </a:r>
            <a:r>
              <a:rPr lang="en-US" dirty="0" err="1"/>
              <a:t>Regresi</a:t>
            </a:r>
            <a:r>
              <a:rPr lang="en-US" dirty="0"/>
              <a:t> Linier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155EE28-24A1-4872-8121-EAB8BC5BD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8515350" cy="4351338"/>
          </a:xfrm>
        </p:spPr>
        <p:txBody>
          <a:bodyPr/>
          <a:lstStyle/>
          <a:p>
            <a:r>
              <a:rPr lang="en-US" dirty="0" err="1"/>
              <a:t>Regresi</a:t>
            </a:r>
            <a:r>
              <a:rPr lang="en-US" dirty="0"/>
              <a:t> Linier </a:t>
            </a:r>
            <a:r>
              <a:rPr lang="en-US" dirty="0" err="1"/>
              <a:t>Sederhana</a:t>
            </a:r>
            <a:endParaRPr lang="en-US" dirty="0"/>
          </a:p>
          <a:p>
            <a:pPr lvl="1"/>
            <a:r>
              <a:rPr lang="en-US" dirty="0" err="1"/>
              <a:t>Prediksi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Emisi</a:t>
            </a:r>
            <a:r>
              <a:rPr lang="en-US" dirty="0">
                <a:solidFill>
                  <a:srgbClr val="FF0000"/>
                </a:solidFill>
              </a:rPr>
              <a:t> CO2</a:t>
            </a:r>
            <a:r>
              <a:rPr lang="en-US" dirty="0"/>
              <a:t> vs </a:t>
            </a:r>
            <a:r>
              <a:rPr lang="en-US" dirty="0" err="1">
                <a:solidFill>
                  <a:srgbClr val="0070C0"/>
                </a:solidFill>
              </a:rPr>
              <a:t>Ukuran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Mesin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mobil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Regresi</a:t>
            </a:r>
            <a:r>
              <a:rPr lang="en-US" dirty="0"/>
              <a:t> Linier </a:t>
            </a:r>
            <a:r>
              <a:rPr lang="en-US" dirty="0" err="1"/>
              <a:t>Berganda</a:t>
            </a:r>
            <a:r>
              <a:rPr lang="en-US" dirty="0"/>
              <a:t> (Multiple Linear Regression):</a:t>
            </a:r>
          </a:p>
          <a:p>
            <a:pPr lvl="1"/>
            <a:r>
              <a:rPr lang="en-US" dirty="0" err="1"/>
              <a:t>Prediksi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Emisi</a:t>
            </a:r>
            <a:r>
              <a:rPr lang="en-US" dirty="0">
                <a:solidFill>
                  <a:srgbClr val="FF0000"/>
                </a:solidFill>
              </a:rPr>
              <a:t> CO2 </a:t>
            </a:r>
            <a:r>
              <a:rPr lang="en-US" dirty="0"/>
              <a:t>vs </a:t>
            </a:r>
            <a:r>
              <a:rPr lang="en-US" dirty="0" err="1">
                <a:solidFill>
                  <a:srgbClr val="0070C0"/>
                </a:solidFill>
              </a:rPr>
              <a:t>Ukuran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Mesin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dan </a:t>
            </a:r>
            <a:r>
              <a:rPr lang="en-US" dirty="0" err="1">
                <a:solidFill>
                  <a:srgbClr val="0070C0"/>
                </a:solidFill>
              </a:rPr>
              <a:t>Silinder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mobil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BBA60D0-CB04-4DC4-A7A8-4D462AD65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59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1398ED75-CDA1-4591-88F6-9F85B28E9D3F}"/>
              </a:ext>
            </a:extLst>
          </p:cNvPr>
          <p:cNvGrpSpPr/>
          <p:nvPr/>
        </p:nvGrpSpPr>
        <p:grpSpPr>
          <a:xfrm>
            <a:off x="1717630" y="3040693"/>
            <a:ext cx="6175723" cy="776613"/>
            <a:chOff x="1174705" y="3040693"/>
            <a:chExt cx="6175723" cy="776613"/>
          </a:xfrm>
        </p:grpSpPr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11B4E615-C78C-44F4-B4B9-897D59D82E38}"/>
                </a:ext>
              </a:extLst>
            </p:cNvPr>
            <p:cNvSpPr/>
            <p:nvPr/>
          </p:nvSpPr>
          <p:spPr>
            <a:xfrm>
              <a:off x="3765245" y="3040693"/>
              <a:ext cx="1613509" cy="7766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Regresi</a:t>
              </a:r>
              <a:r>
                <a:rPr lang="en-US" dirty="0"/>
                <a:t> Linier</a:t>
              </a:r>
              <a:br>
                <a:rPr lang="en-US" dirty="0"/>
              </a:br>
              <a:r>
                <a:rPr lang="en-US" dirty="0" err="1"/>
                <a:t>Sederhana</a:t>
              </a:r>
              <a:endParaRPr lang="en-US" dirty="0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="" xmlns:a16="http://schemas.microsoft.com/office/drawing/2014/main" id="{9475742F-5797-414E-949B-F704D152E6E0}"/>
                </a:ext>
              </a:extLst>
            </p:cNvPr>
            <p:cNvSpPr/>
            <p:nvPr/>
          </p:nvSpPr>
          <p:spPr>
            <a:xfrm>
              <a:off x="3199225" y="3122578"/>
              <a:ext cx="450937" cy="676406"/>
            </a:xfrm>
            <a:prstGeom prst="right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="" xmlns:a16="http://schemas.microsoft.com/office/drawing/2014/main" id="{62222C33-E2E9-4D3F-95DC-671E1B939701}"/>
                </a:ext>
              </a:extLst>
            </p:cNvPr>
            <p:cNvSpPr/>
            <p:nvPr/>
          </p:nvSpPr>
          <p:spPr>
            <a:xfrm>
              <a:off x="5426379" y="3090796"/>
              <a:ext cx="457200" cy="676406"/>
            </a:xfrm>
            <a:prstGeom prst="right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328FEC5B-4761-437F-90B3-70D57D1FEE3C}"/>
                </a:ext>
              </a:extLst>
            </p:cNvPr>
            <p:cNvSpPr/>
            <p:nvPr/>
          </p:nvSpPr>
          <p:spPr>
            <a:xfrm>
              <a:off x="1174705" y="3128468"/>
              <a:ext cx="19892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2" algn="r"/>
              <a:r>
                <a:rPr lang="en-US" dirty="0" err="1"/>
                <a:t>Variabel</a:t>
              </a:r>
              <a:r>
                <a:rPr lang="en-US" dirty="0"/>
                <a:t> </a:t>
              </a:r>
              <a:r>
                <a:rPr lang="en-US" dirty="0" err="1"/>
                <a:t>bebas</a:t>
              </a:r>
              <a:r>
                <a:rPr lang="en-US" dirty="0"/>
                <a:t>(x</a:t>
              </a:r>
              <a:r>
                <a:rPr lang="en-US" baseline="-25000" dirty="0"/>
                <a:t>1</a:t>
              </a:r>
              <a:r>
                <a:rPr lang="en-US" dirty="0"/>
                <a:t>): </a:t>
              </a:r>
              <a:br>
                <a:rPr lang="en-US" dirty="0"/>
              </a:br>
              <a:r>
                <a:rPr lang="en-US" dirty="0" err="1"/>
                <a:t>Ukuran</a:t>
              </a:r>
              <a:r>
                <a:rPr lang="en-US" dirty="0"/>
                <a:t> </a:t>
              </a:r>
              <a:r>
                <a:rPr lang="en-US" dirty="0" err="1"/>
                <a:t>Mesin</a:t>
              </a:r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020C5F41-AF80-4AA9-B492-3B1FA33324F9}"/>
                </a:ext>
              </a:extLst>
            </p:cNvPr>
            <p:cNvSpPr/>
            <p:nvPr/>
          </p:nvSpPr>
          <p:spPr>
            <a:xfrm>
              <a:off x="6060247" y="3128468"/>
              <a:ext cx="129018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2"/>
              <a:r>
                <a:rPr lang="en-US" dirty="0" err="1"/>
                <a:t>Prediksi</a:t>
              </a:r>
              <a:r>
                <a:rPr lang="en-US" dirty="0"/>
                <a:t> (y): </a:t>
              </a:r>
              <a:br>
                <a:rPr lang="en-US" dirty="0"/>
              </a:br>
              <a:r>
                <a:rPr lang="en-US" dirty="0" err="1"/>
                <a:t>Emisi</a:t>
              </a:r>
              <a:r>
                <a:rPr lang="en-US" dirty="0"/>
                <a:t> CO2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BA856470-99B5-43D9-B1F3-30D43264E1ED}"/>
              </a:ext>
            </a:extLst>
          </p:cNvPr>
          <p:cNvGrpSpPr/>
          <p:nvPr/>
        </p:nvGrpSpPr>
        <p:grpSpPr>
          <a:xfrm>
            <a:off x="962026" y="5341889"/>
            <a:ext cx="6931327" cy="776613"/>
            <a:chOff x="419101" y="5341889"/>
            <a:chExt cx="6931327" cy="776613"/>
          </a:xfrm>
        </p:grpSpPr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C8403A7E-84F4-4D25-B9AC-E2C0A1CD7337}"/>
                </a:ext>
              </a:extLst>
            </p:cNvPr>
            <p:cNvSpPr/>
            <p:nvPr/>
          </p:nvSpPr>
          <p:spPr>
            <a:xfrm>
              <a:off x="3765245" y="5341889"/>
              <a:ext cx="1613509" cy="776613"/>
            </a:xfrm>
            <a:prstGeom prst="rect">
              <a:avLst/>
            </a:prstGeom>
            <a:solidFill>
              <a:srgbClr val="CC6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Regresi</a:t>
              </a:r>
              <a:r>
                <a:rPr lang="en-US" dirty="0"/>
                <a:t> Linier</a:t>
              </a:r>
              <a:br>
                <a:rPr lang="en-US" dirty="0"/>
              </a:br>
              <a:r>
                <a:rPr lang="en-US" dirty="0" err="1"/>
                <a:t>Berganda</a:t>
              </a:r>
              <a:endParaRPr lang="en-US" dirty="0"/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="" xmlns:a16="http://schemas.microsoft.com/office/drawing/2014/main" id="{C06B68CF-9774-4A8B-BBDC-4D3C53DB3B3F}"/>
                </a:ext>
              </a:extLst>
            </p:cNvPr>
            <p:cNvSpPr/>
            <p:nvPr/>
          </p:nvSpPr>
          <p:spPr>
            <a:xfrm>
              <a:off x="3199225" y="5423774"/>
              <a:ext cx="450937" cy="676406"/>
            </a:xfrm>
            <a:prstGeom prst="right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="" xmlns:a16="http://schemas.microsoft.com/office/drawing/2014/main" id="{902239F8-B4E3-4223-9227-84D2648CFEB5}"/>
                </a:ext>
              </a:extLst>
            </p:cNvPr>
            <p:cNvSpPr/>
            <p:nvPr/>
          </p:nvSpPr>
          <p:spPr>
            <a:xfrm>
              <a:off x="5426379" y="5391992"/>
              <a:ext cx="457200" cy="676406"/>
            </a:xfrm>
            <a:prstGeom prst="right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A200C562-133F-4D1E-A275-D372808AB987}"/>
                </a:ext>
              </a:extLst>
            </p:cNvPr>
            <p:cNvSpPr/>
            <p:nvPr/>
          </p:nvSpPr>
          <p:spPr>
            <a:xfrm>
              <a:off x="419101" y="5429664"/>
              <a:ext cx="274489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2" algn="r"/>
              <a:r>
                <a:rPr lang="en-US" dirty="0" err="1"/>
                <a:t>Variabel</a:t>
              </a:r>
              <a:r>
                <a:rPr lang="en-US" dirty="0"/>
                <a:t> </a:t>
              </a:r>
              <a:r>
                <a:rPr lang="en-US" dirty="0" err="1"/>
                <a:t>bebas</a:t>
              </a:r>
              <a:r>
                <a:rPr lang="en-US" dirty="0"/>
                <a:t>(x</a:t>
              </a:r>
              <a:r>
                <a:rPr lang="en-US" baseline="-25000" dirty="0"/>
                <a:t>1, </a:t>
              </a:r>
              <a:r>
                <a:rPr lang="en-US" dirty="0"/>
                <a:t>x</a:t>
              </a:r>
              <a:r>
                <a:rPr lang="en-US" baseline="-25000" dirty="0"/>
                <a:t>2</a:t>
              </a:r>
              <a:r>
                <a:rPr lang="en-US" dirty="0"/>
                <a:t>,…): </a:t>
              </a:r>
              <a:br>
                <a:rPr lang="en-US" dirty="0"/>
              </a:br>
              <a:r>
                <a:rPr lang="en-US" dirty="0" err="1"/>
                <a:t>Ukuran</a:t>
              </a:r>
              <a:r>
                <a:rPr lang="en-US" dirty="0"/>
                <a:t> </a:t>
              </a:r>
              <a:r>
                <a:rPr lang="en-US" dirty="0" err="1"/>
                <a:t>Mesin</a:t>
              </a:r>
              <a:r>
                <a:rPr lang="en-US" dirty="0"/>
                <a:t>, </a:t>
              </a:r>
              <a:r>
                <a:rPr lang="en-US" dirty="0" err="1"/>
                <a:t>Silinder</a:t>
              </a:r>
              <a:r>
                <a:rPr lang="en-US" dirty="0"/>
                <a:t>, …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DF033CC4-EADB-42B6-AB7E-4B1CCFB34701}"/>
                </a:ext>
              </a:extLst>
            </p:cNvPr>
            <p:cNvSpPr/>
            <p:nvPr/>
          </p:nvSpPr>
          <p:spPr>
            <a:xfrm>
              <a:off x="6060247" y="5429664"/>
              <a:ext cx="129018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2"/>
              <a:r>
                <a:rPr lang="en-US" dirty="0" err="1"/>
                <a:t>Prediksi</a:t>
              </a:r>
              <a:r>
                <a:rPr lang="en-US" dirty="0"/>
                <a:t> (y): </a:t>
              </a:r>
              <a:br>
                <a:rPr lang="en-US" dirty="0"/>
              </a:br>
              <a:r>
                <a:rPr lang="en-US" dirty="0" err="1"/>
                <a:t>Emisi</a:t>
              </a:r>
              <a:r>
                <a:rPr lang="en-US" dirty="0"/>
                <a:t> CO2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582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85096B5-85F1-43EC-AD56-2D35AE239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model </a:t>
            </a:r>
            <a:r>
              <a:rPr lang="en-US" dirty="0" err="1"/>
              <a:t>regresi</a:t>
            </a:r>
            <a:r>
              <a:rPr lang="en-US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0283B2B-71BC-4759-8DED-197E65B21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6</a:t>
            </a:fld>
            <a:endParaRPr lang="en-US"/>
          </a:p>
        </p:txBody>
      </p:sp>
      <p:sp>
        <p:nvSpPr>
          <p:cNvPr id="5" name="Cylinder 4">
            <a:extLst>
              <a:ext uri="{FF2B5EF4-FFF2-40B4-BE49-F238E27FC236}">
                <a16:creationId xmlns="" xmlns:a16="http://schemas.microsoft.com/office/drawing/2014/main" id="{0F341F52-D9F2-4492-97AF-BE9542ABE25C}"/>
              </a:ext>
            </a:extLst>
          </p:cNvPr>
          <p:cNvSpPr/>
          <p:nvPr/>
        </p:nvSpPr>
        <p:spPr>
          <a:xfrm>
            <a:off x="3496377" y="1659661"/>
            <a:ext cx="3191435" cy="18104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 </a:t>
            </a:r>
            <a:r>
              <a:rPr lang="en-US" b="1" dirty="0" err="1"/>
              <a:t>historis</a:t>
            </a:r>
            <a:r>
              <a:rPr lang="en-US" b="1" dirty="0"/>
              <a:t> </a:t>
            </a:r>
            <a:r>
              <a:rPr lang="en-US" b="1" dirty="0" err="1"/>
              <a:t>mobil</a:t>
            </a:r>
            <a:r>
              <a:rPr lang="en-US" b="1" dirty="0"/>
              <a:t>:</a:t>
            </a:r>
            <a:br>
              <a:rPr lang="en-US" b="1" dirty="0"/>
            </a:br>
            <a:r>
              <a:rPr lang="en-US" b="1" dirty="0" err="1"/>
              <a:t>jumlah</a:t>
            </a:r>
            <a:r>
              <a:rPr lang="en-US" b="1" dirty="0"/>
              <a:t> </a:t>
            </a:r>
            <a:r>
              <a:rPr lang="en-US" b="1" dirty="0" err="1"/>
              <a:t>silinder</a:t>
            </a:r>
            <a:r>
              <a:rPr lang="en-US" b="1" dirty="0"/>
              <a:t>, </a:t>
            </a:r>
            <a:r>
              <a:rPr lang="en-US" b="1" dirty="0" err="1"/>
              <a:t>ukuran</a:t>
            </a:r>
            <a:r>
              <a:rPr lang="en-US" b="1" dirty="0"/>
              <a:t> </a:t>
            </a:r>
            <a:r>
              <a:rPr lang="en-US" b="1" dirty="0" err="1"/>
              <a:t>mesin</a:t>
            </a:r>
            <a:r>
              <a:rPr lang="en-US" b="1" dirty="0"/>
              <a:t>, </a:t>
            </a:r>
            <a:r>
              <a:rPr lang="en-US" b="1" dirty="0" err="1"/>
              <a:t>konsumsi</a:t>
            </a:r>
            <a:r>
              <a:rPr lang="en-US" b="1" dirty="0"/>
              <a:t> BBM dan CO2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DA315CA-A67D-4FD9-BD68-FED89E8685A8}"/>
              </a:ext>
            </a:extLst>
          </p:cNvPr>
          <p:cNvSpPr/>
          <p:nvPr/>
        </p:nvSpPr>
        <p:spPr>
          <a:xfrm>
            <a:off x="3567953" y="4293116"/>
            <a:ext cx="3048284" cy="125468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74A7C00C-FCFC-4855-98C5-78B157070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63" y="4453738"/>
            <a:ext cx="2145366" cy="124781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841F6811-37F2-4450-8D63-E98B857F7B9E}"/>
              </a:ext>
            </a:extLst>
          </p:cNvPr>
          <p:cNvCxnSpPr>
            <a:stCxn id="7" idx="3"/>
          </p:cNvCxnSpPr>
          <p:nvPr/>
        </p:nvCxnSpPr>
        <p:spPr>
          <a:xfrm flipV="1">
            <a:off x="2456329" y="5077645"/>
            <a:ext cx="1111624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D669ABB7-5736-4553-9E07-67BD6106447A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>
            <a:off x="5092095" y="3470106"/>
            <a:ext cx="0" cy="8230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34A8556-DA32-43F1-818D-6C5AFAD0FBC3}"/>
              </a:ext>
            </a:extLst>
          </p:cNvPr>
          <p:cNvSpPr txBox="1"/>
          <p:nvPr/>
        </p:nvSpPr>
        <p:spPr>
          <a:xfrm>
            <a:off x="466165" y="5701553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mobil</a:t>
            </a:r>
            <a:r>
              <a:rPr lang="en-US" dirty="0"/>
              <a:t> </a:t>
            </a:r>
            <a:r>
              <a:rPr lang="en-US" dirty="0" err="1"/>
              <a:t>baru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7FED57F-6486-402B-AE40-0751C6C9ACF4}"/>
              </a:ext>
            </a:extLst>
          </p:cNvPr>
          <p:cNvSpPr txBox="1"/>
          <p:nvPr/>
        </p:nvSpPr>
        <p:spPr>
          <a:xfrm>
            <a:off x="7259136" y="5629835"/>
            <a:ext cx="1120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Estimasi</a:t>
            </a:r>
            <a:r>
              <a:rPr lang="en-US" dirty="0"/>
              <a:t>  </a:t>
            </a:r>
            <a:br>
              <a:rPr lang="en-US" dirty="0"/>
            </a:br>
            <a:r>
              <a:rPr lang="en-US" dirty="0" err="1"/>
              <a:t>Emisi</a:t>
            </a:r>
            <a:r>
              <a:rPr lang="en-US" dirty="0"/>
              <a:t> CO2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875FCB76-4DAE-4351-A73E-EF9FD5235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662" y="4496593"/>
            <a:ext cx="1857375" cy="8477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0D654B3-13A5-4CD7-9FAC-C1CD98BA7371}"/>
              </a:ext>
            </a:extLst>
          </p:cNvPr>
          <p:cNvSpPr txBox="1"/>
          <p:nvPr/>
        </p:nvSpPr>
        <p:spPr>
          <a:xfrm>
            <a:off x="4090658" y="3654188"/>
            <a:ext cx="945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Training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8320128C-1996-413B-B563-FA2987C4EB00}"/>
              </a:ext>
            </a:extLst>
          </p:cNvPr>
          <p:cNvCxnSpPr>
            <a:cxnSpLocks/>
          </p:cNvCxnSpPr>
          <p:nvPr/>
        </p:nvCxnSpPr>
        <p:spPr>
          <a:xfrm flipV="1">
            <a:off x="6616237" y="4920456"/>
            <a:ext cx="470363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6693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E0BCC0-60EB-46ED-BDEB-9C88530BE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Regresi</a:t>
            </a:r>
            <a:r>
              <a:rPr lang="en-US" dirty="0"/>
              <a:t> Linier </a:t>
            </a:r>
            <a:r>
              <a:rPr lang="en-US" dirty="0" err="1"/>
              <a:t>Berganda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7027D4E-C5AC-4C2E-9D1A-9B157F4FB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975" y="1825625"/>
            <a:ext cx="7658100" cy="4351338"/>
          </a:xfrm>
        </p:spPr>
        <p:txBody>
          <a:bodyPr>
            <a:normAutofit/>
          </a:bodyPr>
          <a:lstStyle/>
          <a:p>
            <a:r>
              <a:rPr lang="en-US" sz="2400" dirty="0" err="1"/>
              <a:t>Seberapa</a:t>
            </a:r>
            <a:r>
              <a:rPr lang="en-US" sz="2400" dirty="0"/>
              <a:t> </a:t>
            </a:r>
            <a:r>
              <a:rPr lang="en-US" sz="2400" dirty="0" err="1"/>
              <a:t>kuat</a:t>
            </a:r>
            <a:r>
              <a:rPr lang="en-US" sz="2400" dirty="0"/>
              <a:t> </a:t>
            </a:r>
            <a:r>
              <a:rPr lang="en-US" sz="2400" dirty="0" err="1"/>
              <a:t>pengaruh</a:t>
            </a:r>
            <a:r>
              <a:rPr lang="en-US" sz="2400" dirty="0"/>
              <a:t> </a:t>
            </a:r>
            <a:r>
              <a:rPr lang="en-US" sz="2400" dirty="0" err="1"/>
              <a:t>variabel</a:t>
            </a:r>
            <a:r>
              <a:rPr lang="en-US" sz="2400" dirty="0"/>
              <a:t> </a:t>
            </a:r>
            <a:r>
              <a:rPr lang="en-US" sz="2400" dirty="0" err="1"/>
              <a:t>bebas</a:t>
            </a:r>
            <a:r>
              <a:rPr lang="en-US" sz="2400" dirty="0"/>
              <a:t> </a:t>
            </a:r>
            <a:r>
              <a:rPr lang="en-US" sz="2400" dirty="0" err="1"/>
              <a:t>terhadap</a:t>
            </a:r>
            <a:r>
              <a:rPr lang="en-US" sz="2400" dirty="0"/>
              <a:t> </a:t>
            </a:r>
            <a:r>
              <a:rPr lang="en-US" sz="2400" dirty="0" err="1"/>
              <a:t>prediksi</a:t>
            </a:r>
            <a:r>
              <a:rPr lang="en-US" sz="2400" dirty="0"/>
              <a:t>?</a:t>
            </a:r>
          </a:p>
          <a:p>
            <a:pPr lvl="1"/>
            <a:r>
              <a:rPr lang="en-US" sz="2000" dirty="0" err="1"/>
              <a:t>Apakah</a:t>
            </a:r>
            <a:r>
              <a:rPr lang="en-US" sz="2000" dirty="0"/>
              <a:t> </a:t>
            </a:r>
            <a:r>
              <a:rPr lang="en-US" sz="2000" dirty="0" err="1"/>
              <a:t>waktu</a:t>
            </a:r>
            <a:r>
              <a:rPr lang="en-US" sz="2000" dirty="0"/>
              <a:t> </a:t>
            </a:r>
            <a:r>
              <a:rPr lang="en-US" sz="2000" dirty="0" err="1"/>
              <a:t>ujian</a:t>
            </a:r>
            <a:r>
              <a:rPr lang="en-US" sz="2000" dirty="0"/>
              <a:t>, </a:t>
            </a:r>
            <a:r>
              <a:rPr lang="en-US" sz="2000" dirty="0" err="1"/>
              <a:t>kegelisahan</a:t>
            </a:r>
            <a:r>
              <a:rPr lang="en-US" sz="2000" dirty="0"/>
              <a:t>, </a:t>
            </a:r>
            <a:r>
              <a:rPr lang="en-US" sz="2000" dirty="0" err="1"/>
              <a:t>kehadiran</a:t>
            </a:r>
            <a:r>
              <a:rPr lang="en-US" sz="2000" dirty="0"/>
              <a:t> </a:t>
            </a:r>
            <a:r>
              <a:rPr lang="en-US" sz="2000" dirty="0" err="1"/>
              <a:t>kuliah</a:t>
            </a:r>
            <a:r>
              <a:rPr lang="en-US" sz="2000" dirty="0"/>
              <a:t> dan </a:t>
            </a:r>
            <a:r>
              <a:rPr lang="en-US" sz="2000" dirty="0" err="1"/>
              <a:t>jenis</a:t>
            </a:r>
            <a:r>
              <a:rPr lang="en-US" sz="2000" dirty="0"/>
              <a:t> </a:t>
            </a:r>
            <a:r>
              <a:rPr lang="en-US" sz="2000" dirty="0" err="1"/>
              <a:t>kelamin</a:t>
            </a:r>
            <a:r>
              <a:rPr lang="en-US" sz="2000" dirty="0"/>
              <a:t> </a:t>
            </a:r>
            <a:r>
              <a:rPr lang="en-US" sz="2000" dirty="0" err="1"/>
              <a:t>mempengaruhi</a:t>
            </a:r>
            <a:r>
              <a:rPr lang="en-US" sz="2000" dirty="0"/>
              <a:t> </a:t>
            </a:r>
            <a:r>
              <a:rPr lang="en-US" sz="2000" dirty="0" err="1"/>
              <a:t>hasil</a:t>
            </a:r>
            <a:r>
              <a:rPr lang="en-US" sz="2000" dirty="0"/>
              <a:t> </a:t>
            </a:r>
            <a:r>
              <a:rPr lang="en-US" sz="2000" dirty="0" err="1"/>
              <a:t>ujian</a:t>
            </a:r>
            <a:r>
              <a:rPr lang="en-US" sz="2000" dirty="0"/>
              <a:t> </a:t>
            </a:r>
            <a:r>
              <a:rPr lang="en-US" sz="2000" dirty="0" err="1"/>
              <a:t>seorang</a:t>
            </a:r>
            <a:r>
              <a:rPr lang="en-US" sz="2000" dirty="0"/>
              <a:t> </a:t>
            </a:r>
            <a:r>
              <a:rPr lang="en-US" sz="2000" dirty="0" err="1"/>
              <a:t>mahasiswa</a:t>
            </a:r>
            <a:r>
              <a:rPr lang="en-US" sz="2000" dirty="0"/>
              <a:t>?</a:t>
            </a:r>
          </a:p>
          <a:p>
            <a:pPr lvl="1"/>
            <a:endParaRPr lang="en-US" sz="2000" dirty="0"/>
          </a:p>
          <a:p>
            <a:r>
              <a:rPr lang="en-US" sz="2400" dirty="0" err="1"/>
              <a:t>Memprediksi</a:t>
            </a:r>
            <a:r>
              <a:rPr lang="en-US" sz="2400" dirty="0"/>
              <a:t> </a:t>
            </a:r>
            <a:r>
              <a:rPr lang="en-US" sz="2400" dirty="0" err="1"/>
              <a:t>pengaruh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perubahan</a:t>
            </a:r>
            <a:endParaRPr lang="en-US" sz="2400" dirty="0"/>
          </a:p>
          <a:p>
            <a:pPr lvl="1"/>
            <a:r>
              <a:rPr lang="en-US" sz="2000" dirty="0" err="1"/>
              <a:t>Diketahui</a:t>
            </a:r>
            <a:r>
              <a:rPr lang="en-US" sz="2000" dirty="0"/>
              <a:t> data </a:t>
            </a:r>
            <a:r>
              <a:rPr lang="en-US" sz="2000" dirty="0" err="1"/>
              <a:t>kesehatan</a:t>
            </a:r>
            <a:r>
              <a:rPr lang="en-US" sz="2000" dirty="0"/>
              <a:t> </a:t>
            </a:r>
            <a:r>
              <a:rPr lang="en-US" sz="2000" dirty="0" err="1"/>
              <a:t>seseorang</a:t>
            </a:r>
            <a:r>
              <a:rPr lang="en-US" sz="2000" dirty="0"/>
              <a:t> dan </a:t>
            </a:r>
            <a:r>
              <a:rPr lang="en-US" sz="2000" dirty="0" err="1"/>
              <a:t>kita</a:t>
            </a:r>
            <a:r>
              <a:rPr lang="en-US" sz="2000" dirty="0"/>
              <a:t> </a:t>
            </a:r>
            <a:r>
              <a:rPr lang="en-US" sz="2000" dirty="0" err="1"/>
              <a:t>diminta</a:t>
            </a:r>
            <a:r>
              <a:rPr lang="en-US" sz="2000" dirty="0"/>
              <a:t> </a:t>
            </a:r>
            <a:r>
              <a:rPr lang="en-US" sz="2000" dirty="0" err="1"/>
              <a:t>menganalisa</a:t>
            </a:r>
            <a:r>
              <a:rPr lang="en-US" sz="2000" dirty="0"/>
              <a:t>:</a:t>
            </a:r>
          </a:p>
          <a:p>
            <a:pPr lvl="1"/>
            <a:r>
              <a:rPr lang="en-US" sz="2000" dirty="0" err="1"/>
              <a:t>Berapa</a:t>
            </a:r>
            <a:r>
              <a:rPr lang="en-US" sz="2000" dirty="0"/>
              <a:t> </a:t>
            </a:r>
            <a:r>
              <a:rPr lang="en-US" sz="2000" dirty="0" err="1"/>
              <a:t>besar</a:t>
            </a:r>
            <a:r>
              <a:rPr lang="en-US" sz="2000" dirty="0"/>
              <a:t> </a:t>
            </a:r>
            <a:r>
              <a:rPr lang="en-US" sz="2000" dirty="0" err="1"/>
              <a:t>peningkatan</a:t>
            </a:r>
            <a:r>
              <a:rPr lang="en-US" sz="2000" dirty="0"/>
              <a:t> </a:t>
            </a:r>
            <a:r>
              <a:rPr lang="en-US" sz="2000" dirty="0" err="1"/>
              <a:t>tekanan</a:t>
            </a:r>
            <a:r>
              <a:rPr lang="en-US" sz="2000" dirty="0"/>
              <a:t> </a:t>
            </a:r>
            <a:r>
              <a:rPr lang="en-US" sz="2000" dirty="0" err="1"/>
              <a:t>darah</a:t>
            </a:r>
            <a:r>
              <a:rPr lang="en-US" sz="2000" dirty="0"/>
              <a:t> (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penurunan</a:t>
            </a:r>
            <a:r>
              <a:rPr lang="en-US" sz="2000" dirty="0"/>
              <a:t>)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setiap</a:t>
            </a:r>
            <a:r>
              <a:rPr lang="en-US" sz="2000" dirty="0"/>
              <a:t> unit </a:t>
            </a:r>
            <a:r>
              <a:rPr lang="en-US" sz="2000" dirty="0" err="1"/>
              <a:t>penambahan</a:t>
            </a:r>
            <a:r>
              <a:rPr lang="en-US" sz="2000" dirty="0"/>
              <a:t>/</a:t>
            </a:r>
            <a:r>
              <a:rPr lang="en-US" sz="2000" dirty="0" err="1"/>
              <a:t>penurunan</a:t>
            </a:r>
            <a:r>
              <a:rPr lang="en-US" sz="2000" dirty="0"/>
              <a:t> BMI (body mass index) </a:t>
            </a:r>
            <a:r>
              <a:rPr lang="en-US" sz="2000" dirty="0" err="1"/>
              <a:t>pasien</a:t>
            </a:r>
            <a:r>
              <a:rPr lang="en-US" sz="2000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EC40B67-02EB-43C8-9DB4-4D602FCAE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7536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="" xmlns:a16="http://schemas.microsoft.com/office/drawing/2014/main" id="{F0643353-BD17-4D74-8AFF-E542D279EC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5921793"/>
              </p:ext>
            </p:extLst>
          </p:nvPr>
        </p:nvGraphicFramePr>
        <p:xfrm>
          <a:off x="3905979" y="2372111"/>
          <a:ext cx="4635315" cy="432894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9100">
                  <a:extLst>
                    <a:ext uri="{9D8B030D-6E8A-4147-A177-3AD203B41FA5}">
                      <a16:colId xmlns="" xmlns:a16="http://schemas.microsoft.com/office/drawing/2014/main" val="3294037123"/>
                    </a:ext>
                  </a:extLst>
                </a:gridCol>
                <a:gridCol w="1057275">
                  <a:extLst>
                    <a:ext uri="{9D8B030D-6E8A-4147-A177-3AD203B41FA5}">
                      <a16:colId xmlns="" xmlns:a16="http://schemas.microsoft.com/office/drawing/2014/main" val="656442733"/>
                    </a:ext>
                  </a:extLst>
                </a:gridCol>
                <a:gridCol w="933450">
                  <a:extLst>
                    <a:ext uri="{9D8B030D-6E8A-4147-A177-3AD203B41FA5}">
                      <a16:colId xmlns="" xmlns:a16="http://schemas.microsoft.com/office/drawing/2014/main" val="3674135898"/>
                    </a:ext>
                  </a:extLst>
                </a:gridCol>
                <a:gridCol w="1298427">
                  <a:extLst>
                    <a:ext uri="{9D8B030D-6E8A-4147-A177-3AD203B41FA5}">
                      <a16:colId xmlns="" xmlns:a16="http://schemas.microsoft.com/office/drawing/2014/main" val="3574616636"/>
                    </a:ext>
                  </a:extLst>
                </a:gridCol>
                <a:gridCol w="927063">
                  <a:extLst>
                    <a:ext uri="{9D8B030D-6E8A-4147-A177-3AD203B41FA5}">
                      <a16:colId xmlns="" xmlns:a16="http://schemas.microsoft.com/office/drawing/2014/main" val="1716309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600" i="1" dirty="0"/>
                        <a:t>Engine Size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600" i="1" dirty="0"/>
                        <a:t>Cylinder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600" i="1" dirty="0"/>
                        <a:t>Fuel Consumption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600" i="1" dirty="0"/>
                        <a:t>Co2 </a:t>
                      </a:r>
                      <a:r>
                        <a:rPr lang="en-US" sz="1600" i="1" dirty="0" err="1"/>
                        <a:t>Em</a:t>
                      </a:r>
                      <a:endParaRPr lang="en-US" sz="1600" i="1" dirty="0"/>
                    </a:p>
                  </a:txBody>
                  <a:tcPr anchor="b"/>
                </a:tc>
                <a:extLst>
                  <a:ext uri="{0D108BD9-81ED-4DB2-BD59-A6C34878D82A}">
                    <a16:rowId xmlns="" xmlns:a16="http://schemas.microsoft.com/office/drawing/2014/main" val="4021769443"/>
                  </a:ext>
                </a:extLst>
              </a:tr>
              <a:tr h="412264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1872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73498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205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41828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00540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34623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06517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22039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00678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0824923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60649C0-2AC5-409B-9438-E92819AAA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65526" y="6363196"/>
            <a:ext cx="1686236" cy="365125"/>
          </a:xfrm>
        </p:spPr>
        <p:txBody>
          <a:bodyPr/>
          <a:lstStyle/>
          <a:p>
            <a:fld id="{48A2BCBC-50EF-4175-83E0-F618B60D4316}" type="slidenum">
              <a:rPr lang="en-US" smtClean="0"/>
              <a:t>61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="" xmlns:a16="http://schemas.microsoft.com/office/drawing/2014/main" id="{F5EA4DA8-1C24-4DDB-ABAF-0E584BC9B31F}"/>
              </a:ext>
            </a:extLst>
          </p:cNvPr>
          <p:cNvSpPr/>
          <p:nvPr/>
        </p:nvSpPr>
        <p:spPr>
          <a:xfrm>
            <a:off x="3702427" y="6409404"/>
            <a:ext cx="4937477" cy="35261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3CF0F451-1055-444A-A442-69AEFBDDE56E}"/>
              </a:ext>
            </a:extLst>
          </p:cNvPr>
          <p:cNvGrpSpPr/>
          <p:nvPr/>
        </p:nvGrpSpPr>
        <p:grpSpPr>
          <a:xfrm>
            <a:off x="7344157" y="1715833"/>
            <a:ext cx="1904787" cy="4693572"/>
            <a:chOff x="7344157" y="1715833"/>
            <a:chExt cx="1904787" cy="4693572"/>
          </a:xfrm>
        </p:grpSpPr>
        <p:grpSp>
          <p:nvGrpSpPr>
            <p:cNvPr id="15" name="Group 14">
              <a:extLst>
                <a:ext uri="{FF2B5EF4-FFF2-40B4-BE49-F238E27FC236}">
                  <a16:creationId xmlns="" xmlns:a16="http://schemas.microsoft.com/office/drawing/2014/main" id="{0E4EFA8D-60D7-4634-B429-62B5E68505FB}"/>
                </a:ext>
              </a:extLst>
            </p:cNvPr>
            <p:cNvGrpSpPr/>
            <p:nvPr/>
          </p:nvGrpSpPr>
          <p:grpSpPr>
            <a:xfrm>
              <a:off x="7648279" y="2323865"/>
              <a:ext cx="1600665" cy="4085540"/>
              <a:chOff x="7638025" y="1894853"/>
              <a:chExt cx="1600665" cy="4085540"/>
            </a:xfrm>
          </p:grpSpPr>
          <p:sp>
            <p:nvSpPr>
              <p:cNvPr id="8" name="Right Brace 7">
                <a:extLst>
                  <a:ext uri="{FF2B5EF4-FFF2-40B4-BE49-F238E27FC236}">
                    <a16:creationId xmlns="" xmlns:a16="http://schemas.microsoft.com/office/drawing/2014/main" id="{4E453EC3-D9AD-4737-B7F2-DE2490BE11E8}"/>
                  </a:ext>
                </a:extLst>
              </p:cNvPr>
              <p:cNvSpPr/>
              <p:nvPr/>
            </p:nvSpPr>
            <p:spPr>
              <a:xfrm>
                <a:off x="8531040" y="2552607"/>
                <a:ext cx="358587" cy="3427786"/>
              </a:xfrm>
              <a:prstGeom prst="rightBrace">
                <a:avLst>
                  <a:gd name="adj1" fmla="val 8333"/>
                  <a:gd name="adj2" fmla="val 59164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id="{D651FA80-AFD2-4DFF-8A49-CAE63D7B5236}"/>
                  </a:ext>
                </a:extLst>
              </p:cNvPr>
              <p:cNvSpPr txBox="1"/>
              <p:nvPr/>
            </p:nvSpPr>
            <p:spPr>
              <a:xfrm rot="16200000">
                <a:off x="8370311" y="4264832"/>
                <a:ext cx="13674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Nilai </a:t>
                </a:r>
                <a:r>
                  <a:rPr lang="en-US" dirty="0" err="1"/>
                  <a:t>kontinu</a:t>
                </a:r>
                <a:endParaRPr lang="en-US" dirty="0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="" xmlns:a16="http://schemas.microsoft.com/office/drawing/2014/main" id="{C61567ED-84C8-40EC-923A-8B899A8AA030}"/>
                  </a:ext>
                </a:extLst>
              </p:cNvPr>
              <p:cNvSpPr/>
              <p:nvPr/>
            </p:nvSpPr>
            <p:spPr>
              <a:xfrm>
                <a:off x="7638025" y="1894853"/>
                <a:ext cx="830260" cy="4039546"/>
              </a:xfrm>
              <a:prstGeom prst="roundRect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B27E6E20-BE1A-44F5-9D62-0965224444A9}"/>
                </a:ext>
              </a:extLst>
            </p:cNvPr>
            <p:cNvSpPr txBox="1"/>
            <p:nvPr/>
          </p:nvSpPr>
          <p:spPr>
            <a:xfrm>
              <a:off x="7344157" y="1715833"/>
              <a:ext cx="14765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Y: variable </a:t>
              </a:r>
              <a:r>
                <a:rPr lang="en-US" dirty="0" err="1"/>
                <a:t>terikat</a:t>
              </a:r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A8C860-57A0-42E9-B127-827B36688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449" y="537066"/>
            <a:ext cx="8515350" cy="951191"/>
          </a:xfrm>
        </p:spPr>
        <p:txBody>
          <a:bodyPr>
            <a:noAutofit/>
          </a:bodyPr>
          <a:lstStyle/>
          <a:p>
            <a:r>
              <a:rPr lang="en-US" sz="2600" dirty="0" err="1"/>
              <a:t>Regresi</a:t>
            </a:r>
            <a:r>
              <a:rPr lang="en-US" sz="2600" dirty="0"/>
              <a:t> Linier </a:t>
            </a:r>
            <a:r>
              <a:rPr lang="en-US" sz="2600" dirty="0" err="1"/>
              <a:t>Berganda</a:t>
            </a:r>
            <a:r>
              <a:rPr lang="en-US" sz="2600" dirty="0"/>
              <a:t> </a:t>
            </a:r>
            <a:r>
              <a:rPr lang="en-US" sz="2600" dirty="0" err="1"/>
              <a:t>untuk</a:t>
            </a:r>
            <a:r>
              <a:rPr lang="en-US" sz="2600" dirty="0"/>
              <a:t> </a:t>
            </a:r>
            <a:r>
              <a:rPr lang="en-US" sz="2600" dirty="0" err="1"/>
              <a:t>memperkirakan</a:t>
            </a:r>
            <a:r>
              <a:rPr lang="en-US" sz="2600" dirty="0"/>
              <a:t> </a:t>
            </a:r>
            <a:r>
              <a:rPr lang="en-US" sz="2600" dirty="0" err="1"/>
              <a:t>nilai</a:t>
            </a:r>
            <a:r>
              <a:rPr lang="en-US" sz="2600" dirty="0"/>
              <a:t> </a:t>
            </a:r>
            <a:r>
              <a:rPr lang="en-US" sz="2600" dirty="0" err="1"/>
              <a:t>kontinu</a:t>
            </a:r>
            <a:endParaRPr lang="en-US" sz="2600" dirty="0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6431F469-51F7-41EC-B192-08091E162FDA}"/>
              </a:ext>
            </a:extLst>
          </p:cNvPr>
          <p:cNvGrpSpPr/>
          <p:nvPr/>
        </p:nvGrpSpPr>
        <p:grpSpPr>
          <a:xfrm>
            <a:off x="4288820" y="1706310"/>
            <a:ext cx="3293809" cy="4675828"/>
            <a:chOff x="4278566" y="1277298"/>
            <a:chExt cx="3293809" cy="4675828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="" xmlns:a16="http://schemas.microsoft.com/office/drawing/2014/main" id="{96A78FD7-59E3-45A7-B548-532E77F71E67}"/>
                </a:ext>
              </a:extLst>
            </p:cNvPr>
            <p:cNvSpPr/>
            <p:nvPr/>
          </p:nvSpPr>
          <p:spPr>
            <a:xfrm>
              <a:off x="4290044" y="1895476"/>
              <a:ext cx="3282331" cy="4057650"/>
            </a:xfrm>
            <a:prstGeom prst="roundRect">
              <a:avLst>
                <a:gd name="adj" fmla="val 7661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27109991-89F7-4B4F-82F6-ABAA5A8C2D54}"/>
                </a:ext>
              </a:extLst>
            </p:cNvPr>
            <p:cNvSpPr txBox="1"/>
            <p:nvPr/>
          </p:nvSpPr>
          <p:spPr>
            <a:xfrm>
              <a:off x="4278566" y="1277298"/>
              <a:ext cx="31767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variable </a:t>
              </a:r>
              <a:r>
                <a:rPr lang="en-US" dirty="0" err="1"/>
                <a:t>bebas</a:t>
              </a:r>
              <a:endParaRPr lang="en-US" dirty="0"/>
            </a:p>
            <a:p>
              <a:pPr>
                <a:tabLst>
                  <a:tab pos="914400" algn="ctr"/>
                  <a:tab pos="2057400" algn="ctr"/>
                  <a:tab pos="3086100" algn="ctr"/>
                </a:tabLst>
              </a:pPr>
              <a:r>
                <a:rPr lang="en-US" dirty="0"/>
                <a:t>	x</a:t>
              </a:r>
              <a:r>
                <a:rPr lang="en-US" baseline="-25000" dirty="0"/>
                <a:t>1</a:t>
              </a:r>
              <a:r>
                <a:rPr lang="en-US" dirty="0"/>
                <a:t>	x</a:t>
              </a:r>
              <a:r>
                <a:rPr lang="en-US" baseline="-25000" dirty="0"/>
                <a:t>2</a:t>
              </a:r>
              <a:r>
                <a:rPr lang="en-US" dirty="0"/>
                <a:t>	x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6" name="Left Brace 5">
              <a:extLst>
                <a:ext uri="{FF2B5EF4-FFF2-40B4-BE49-F238E27FC236}">
                  <a16:creationId xmlns="" xmlns:a16="http://schemas.microsoft.com/office/drawing/2014/main" id="{2CBD2E49-68B7-4AC3-A8BE-1592000614B3}"/>
                </a:ext>
              </a:extLst>
            </p:cNvPr>
            <p:cNvSpPr/>
            <p:nvPr/>
          </p:nvSpPr>
          <p:spPr>
            <a:xfrm rot="5400000">
              <a:off x="5828531" y="218813"/>
              <a:ext cx="238491" cy="283987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9C41D51F-9117-49E0-B538-2D22284B8B1A}"/>
              </a:ext>
            </a:extLst>
          </p:cNvPr>
          <p:cNvGrpSpPr/>
          <p:nvPr/>
        </p:nvGrpSpPr>
        <p:grpSpPr>
          <a:xfrm>
            <a:off x="33736" y="1891008"/>
            <a:ext cx="3628629" cy="4902411"/>
            <a:chOff x="33736" y="1891008"/>
            <a:chExt cx="3628629" cy="49024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="" xmlns:a16="http://schemas.microsoft.com/office/drawing/2014/main" id="{84CE8D8A-B627-4868-AB20-9023D58ABBF0}"/>
                    </a:ext>
                  </a:extLst>
                </p:cNvPr>
                <p:cNvSpPr txBox="1"/>
                <p:nvPr/>
              </p:nvSpPr>
              <p:spPr>
                <a:xfrm>
                  <a:off x="33736" y="5039093"/>
                  <a:ext cx="3580660" cy="17543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Bila vector </a:t>
                  </a:r>
                  <a14:m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</m:oMath>
                  </a14:m>
                  <a:endParaRPr lang="en-US" b="0" dirty="0">
                    <a:ea typeface="Cambria Math" panose="020405030504060302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dirty="0"/>
                    <a:t>2 </a:t>
                  </a:r>
                  <a:r>
                    <a:rPr lang="en-US" dirty="0" err="1"/>
                    <a:t>elemen</a:t>
                  </a:r>
                  <a:r>
                    <a:rPr lang="en-US" dirty="0"/>
                    <a:t> </a:t>
                  </a:r>
                  <a:r>
                    <a:rPr lang="en-US" dirty="0">
                      <a:sym typeface="Wingdings" panose="05000000000000000000" pitchFamily="2" charset="2"/>
                    </a:rPr>
                    <a:t> </a:t>
                  </a:r>
                  <a:r>
                    <a:rPr lang="en-US" dirty="0" err="1"/>
                    <a:t>persamaan</a:t>
                  </a:r>
                  <a:r>
                    <a:rPr lang="en-US" dirty="0"/>
                    <a:t> </a:t>
                  </a:r>
                  <a:r>
                    <a:rPr lang="en-US" dirty="0" err="1"/>
                    <a:t>garis</a:t>
                  </a:r>
                  <a:r>
                    <a:rPr lang="en-US" dirty="0"/>
                    <a:t>.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dirty="0"/>
                    <a:t>&gt;2 </a:t>
                  </a:r>
                  <a:r>
                    <a:rPr lang="en-US" dirty="0" err="1"/>
                    <a:t>elemen</a:t>
                  </a:r>
                  <a:r>
                    <a:rPr lang="en-US" dirty="0"/>
                    <a:t> </a:t>
                  </a:r>
                  <a:r>
                    <a:rPr lang="en-US" dirty="0">
                      <a:sym typeface="Wingdings" panose="05000000000000000000" pitchFamily="2" charset="2"/>
                    </a:rPr>
                    <a:t> </a:t>
                  </a:r>
                  <a:r>
                    <a:rPr lang="en-US" dirty="0" err="1"/>
                    <a:t>persamaan</a:t>
                  </a:r>
                  <a:r>
                    <a:rPr lang="en-US" dirty="0"/>
                    <a:t> </a:t>
                  </a:r>
                  <a:r>
                    <a:rPr lang="en-US" dirty="0" err="1"/>
                    <a:t>bidang</a:t>
                  </a:r>
                  <a:r>
                    <a:rPr lang="en-US" dirty="0"/>
                    <a:t> </a:t>
                  </a:r>
                  <a:br>
                    <a:rPr lang="en-US" dirty="0"/>
                  </a:br>
                  <a:r>
                    <a:rPr lang="en-US" dirty="0"/>
                    <a:t>(</a:t>
                  </a:r>
                  <a:r>
                    <a:rPr lang="en-US" i="1" dirty="0"/>
                    <a:t>plane</a:t>
                  </a:r>
                  <a:r>
                    <a:rPr lang="en-US" dirty="0"/>
                    <a:t> </a:t>
                  </a:r>
                  <a:r>
                    <a:rPr lang="en-US" dirty="0" err="1"/>
                    <a:t>atau</a:t>
                  </a:r>
                  <a:r>
                    <a:rPr lang="en-US" dirty="0"/>
                    <a:t> </a:t>
                  </a:r>
                  <a:r>
                    <a:rPr lang="en-US" i="1" dirty="0"/>
                    <a:t>hyperplane</a:t>
                  </a:r>
                  <a:r>
                    <a:rPr lang="en-US" dirty="0"/>
                    <a:t>).</a:t>
                  </a:r>
                </a:p>
                <a:p>
                  <a:endParaRPr lang="en-US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4CE8D8A-B627-4868-AB20-9023D58ABB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36" y="5039093"/>
                  <a:ext cx="3580660" cy="1754326"/>
                </a:xfrm>
                <a:prstGeom prst="rect">
                  <a:avLst/>
                </a:prstGeom>
                <a:blipFill>
                  <a:blip r:embed="rId2"/>
                  <a:stretch>
                    <a:fillRect l="-1533" t="-2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>
              <a:extLst>
                <a:ext uri="{FF2B5EF4-FFF2-40B4-BE49-F238E27FC236}">
                  <a16:creationId xmlns="" xmlns:a16="http://schemas.microsoft.com/office/drawing/2014/main" id="{21EDC513-855D-4DF2-8EB9-CD996C582410}"/>
                </a:ext>
              </a:extLst>
            </p:cNvPr>
            <p:cNvGrpSpPr/>
            <p:nvPr/>
          </p:nvGrpSpPr>
          <p:grpSpPr>
            <a:xfrm>
              <a:off x="53515" y="1891008"/>
              <a:ext cx="3608850" cy="2884232"/>
              <a:chOff x="53515" y="1891008"/>
              <a:chExt cx="3608850" cy="28842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="" xmlns:a16="http://schemas.microsoft.com/office/drawing/2014/main" id="{59FF7ADB-0B9C-42B5-A1CE-D789A8686E04}"/>
                      </a:ext>
                    </a:extLst>
                  </p:cNvPr>
                  <p:cNvSpPr txBox="1"/>
                  <p:nvPr/>
                </p:nvSpPr>
                <p:spPr>
                  <a:xfrm>
                    <a:off x="120729" y="1891008"/>
                    <a:ext cx="3246145" cy="55399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tabLst>
                        <a:tab pos="1200150" algn="l"/>
                      </a:tabLs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𝐸𝑛𝑔𝑖𝑛𝑒𝑆𝑖𝑧𝑒</m:t>
                          </m:r>
                        </m:oMath>
                      </m:oMathPara>
                    </a14:m>
                    <a:r>
                      <a:rPr lang="en-US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/>
                    </a:r>
                    <a:br>
                      <a:rPr lang="en-US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a:br>
                    <a:r>
                      <a:rPr lang="en-US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	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𝐶𝑦𝑙𝑖𝑛𝑑𝑒𝑟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…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59FF7ADB-0B9C-42B5-A1CE-D789A8686E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0729" y="1891008"/>
                    <a:ext cx="3246145" cy="55399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648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="" xmlns:a16="http://schemas.microsoft.com/office/drawing/2014/main" id="{740CA25B-4C16-4CDB-9172-F8627BC8283C}"/>
                      </a:ext>
                    </a:extLst>
                  </p:cNvPr>
                  <p:cNvSpPr txBox="1"/>
                  <p:nvPr/>
                </p:nvSpPr>
                <p:spPr>
                  <a:xfrm>
                    <a:off x="199109" y="2678081"/>
                    <a:ext cx="346325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…</m:t>
                        </m:r>
                      </m:oMath>
                    </a14:m>
                    <a:r>
                      <a:rPr lang="en-US" dirty="0"/>
                      <a:t>  +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740CA25B-4C16-4CDB-9172-F8627BC828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9109" y="2678081"/>
                    <a:ext cx="3463256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465" t="-28261" r="-528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="" xmlns:a16="http://schemas.microsoft.com/office/drawing/2014/main" id="{598A580A-AB96-4F05-8288-E9299B0A7A71}"/>
                      </a:ext>
                    </a:extLst>
                  </p:cNvPr>
                  <p:cNvSpPr txBox="1"/>
                  <p:nvPr/>
                </p:nvSpPr>
                <p:spPr>
                  <a:xfrm>
                    <a:off x="199109" y="3336097"/>
                    <a:ext cx="1067215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oMath>
                      </m:oMathPara>
                    </a14:m>
                    <a:endParaRPr lang="en-US" sz="2000" b="1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598A580A-AB96-4F05-8288-E9299B0A7A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9109" y="3336097"/>
                    <a:ext cx="1067215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5143" t="-21569" r="-5143" b="-235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>
                    <a:extLst>
                      <a:ext uri="{FF2B5EF4-FFF2-40B4-BE49-F238E27FC236}">
                        <a16:creationId xmlns="" xmlns:a16="http://schemas.microsoft.com/office/drawing/2014/main" id="{EF5546F9-A76F-4D0A-9122-FFF483041A64}"/>
                      </a:ext>
                    </a:extLst>
                  </p:cNvPr>
                  <p:cNvSpPr/>
                  <p:nvPr/>
                </p:nvSpPr>
                <p:spPr>
                  <a:xfrm>
                    <a:off x="53515" y="4024891"/>
                    <a:ext cx="217328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…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EF5546F9-A76F-4D0A-9122-FFF483041A6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515" y="4024891"/>
                    <a:ext cx="2173287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Rectangle 21">
                    <a:extLst>
                      <a:ext uri="{FF2B5EF4-FFF2-40B4-BE49-F238E27FC236}">
                        <a16:creationId xmlns="" xmlns:a16="http://schemas.microsoft.com/office/drawing/2014/main" id="{CBF1159C-D8C2-4850-B394-BC90E0BA4FBD}"/>
                      </a:ext>
                    </a:extLst>
                  </p:cNvPr>
                  <p:cNvSpPr/>
                  <p:nvPr/>
                </p:nvSpPr>
                <p:spPr>
                  <a:xfrm>
                    <a:off x="2226802" y="3662435"/>
                    <a:ext cx="1173590" cy="111280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…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CBF1159C-D8C2-4850-B394-BC90E0BA4FB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26802" y="3662435"/>
                    <a:ext cx="1173590" cy="111280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Arrow: Up 23">
                <a:extLst>
                  <a:ext uri="{FF2B5EF4-FFF2-40B4-BE49-F238E27FC236}">
                    <a16:creationId xmlns="" xmlns:a16="http://schemas.microsoft.com/office/drawing/2014/main" id="{03D1BB86-17CC-4F34-968F-91CDE35E520F}"/>
                  </a:ext>
                </a:extLst>
              </p:cNvPr>
              <p:cNvSpPr/>
              <p:nvPr/>
            </p:nvSpPr>
            <p:spPr>
              <a:xfrm>
                <a:off x="98697" y="4405372"/>
                <a:ext cx="398761" cy="369332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88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FF77DEE-D8C3-46AB-B6DF-D140C443B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MSE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menghasilkan</a:t>
            </a:r>
            <a:r>
              <a:rPr lang="en-US" sz="2800" dirty="0"/>
              <a:t> model </a:t>
            </a:r>
            <a:r>
              <a:rPr lang="en-US" sz="2800" dirty="0" err="1"/>
              <a:t>dengan</a:t>
            </a:r>
            <a:r>
              <a:rPr lang="en-US" sz="2800" dirty="0"/>
              <a:t> error </a:t>
            </a:r>
            <a:r>
              <a:rPr lang="en-US" sz="2800" dirty="0" err="1"/>
              <a:t>terkecil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282FA19-1FA3-4363-BE4D-D93C67A7C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50" y="2606752"/>
            <a:ext cx="7429500" cy="3641878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dirty="0" err="1"/>
              <a:t>Bagaimana</a:t>
            </a:r>
            <a:r>
              <a:rPr lang="en-US" sz="2400" dirty="0"/>
              <a:t> </a:t>
            </a:r>
            <a:r>
              <a:rPr lang="en-US" sz="2400" dirty="0" err="1"/>
              <a:t>caranya</a:t>
            </a:r>
            <a:r>
              <a:rPr lang="en-US" sz="2400" dirty="0"/>
              <a:t> </a:t>
            </a:r>
            <a:r>
              <a:rPr lang="en-US" sz="2400" dirty="0" err="1"/>
              <a:t>mengestimasi</a:t>
            </a:r>
            <a:r>
              <a:rPr lang="en-US" sz="2400" dirty="0"/>
              <a:t> </a:t>
            </a:r>
            <a:r>
              <a:rPr lang="en-US" sz="2400" b="1" i="1" dirty="0">
                <a:sym typeface="Symbol" panose="05050102010706020507" pitchFamily="18" charset="2"/>
              </a:rPr>
              <a:t> </a:t>
            </a:r>
            <a:r>
              <a:rPr lang="en-US" sz="2400" b="1" dirty="0">
                <a:sym typeface="Symbol" panose="05050102010706020507" pitchFamily="18" charset="2"/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en-US" sz="2400" dirty="0" err="1">
                <a:sym typeface="Symbol" panose="05050102010706020507" pitchFamily="18" charset="2"/>
              </a:rPr>
              <a:t>Metode</a:t>
            </a:r>
            <a:r>
              <a:rPr lang="en-US" sz="2400" dirty="0">
                <a:sym typeface="Symbol" panose="05050102010706020507" pitchFamily="18" charset="2"/>
              </a:rPr>
              <a:t> </a:t>
            </a:r>
            <a:r>
              <a:rPr lang="en-US" sz="2400" i="1" dirty="0">
                <a:sym typeface="Symbol" panose="05050102010706020507" pitchFamily="18" charset="2"/>
              </a:rPr>
              <a:t>Least Squares </a:t>
            </a:r>
            <a:r>
              <a:rPr lang="en-US" sz="2400" i="1" dirty="0" err="1">
                <a:sym typeface="Symbol" panose="05050102010706020507" pitchFamily="18" charset="2"/>
              </a:rPr>
              <a:t>sederhana</a:t>
            </a:r>
            <a:endParaRPr lang="en-US" sz="2400" i="1" dirty="0">
              <a:sym typeface="Symbol" panose="05050102010706020507" pitchFamily="18" charset="2"/>
            </a:endParaRPr>
          </a:p>
          <a:p>
            <a:pPr lvl="1">
              <a:lnSpc>
                <a:spcPct val="120000"/>
              </a:lnSpc>
            </a:pPr>
            <a:r>
              <a:rPr lang="en-US" sz="2000" dirty="0" err="1">
                <a:sym typeface="Symbol" panose="05050102010706020507" pitchFamily="18" charset="2"/>
              </a:rPr>
              <a:t>Operasi</a:t>
            </a:r>
            <a:r>
              <a:rPr lang="en-US" sz="2000" dirty="0">
                <a:sym typeface="Symbol" panose="05050102010706020507" pitchFamily="18" charset="2"/>
              </a:rPr>
              <a:t> </a:t>
            </a:r>
            <a:r>
              <a:rPr lang="en-US" sz="2000" dirty="0" err="1">
                <a:sym typeface="Symbol" panose="05050102010706020507" pitchFamily="18" charset="2"/>
              </a:rPr>
              <a:t>Aljabar</a:t>
            </a:r>
            <a:r>
              <a:rPr lang="en-US" sz="2000" dirty="0">
                <a:sym typeface="Symbol" panose="05050102010706020507" pitchFamily="18" charset="2"/>
              </a:rPr>
              <a:t> linier</a:t>
            </a:r>
          </a:p>
          <a:p>
            <a:pPr lvl="1">
              <a:lnSpc>
                <a:spcPct val="120000"/>
              </a:lnSpc>
            </a:pPr>
            <a:r>
              <a:rPr lang="en-US" sz="2000" dirty="0" err="1">
                <a:sym typeface="Symbol" panose="05050102010706020507" pitchFamily="18" charset="2"/>
              </a:rPr>
              <a:t>Membutuhkan</a:t>
            </a:r>
            <a:r>
              <a:rPr lang="en-US" sz="2000" dirty="0">
                <a:sym typeface="Symbol" panose="05050102010706020507" pitchFamily="18" charset="2"/>
              </a:rPr>
              <a:t> </a:t>
            </a:r>
            <a:r>
              <a:rPr lang="en-US" sz="2000" dirty="0" err="1">
                <a:sym typeface="Symbol" panose="05050102010706020507" pitchFamily="18" charset="2"/>
              </a:rPr>
              <a:t>waktu</a:t>
            </a:r>
            <a:r>
              <a:rPr lang="en-US" sz="2000" dirty="0">
                <a:sym typeface="Symbol" panose="05050102010706020507" pitchFamily="18" charset="2"/>
              </a:rPr>
              <a:t> lama </a:t>
            </a:r>
            <a:r>
              <a:rPr lang="en-US" sz="2000" dirty="0" err="1">
                <a:sym typeface="Symbol" panose="05050102010706020507" pitchFamily="18" charset="2"/>
              </a:rPr>
              <a:t>untuk</a:t>
            </a:r>
            <a:r>
              <a:rPr lang="en-US" sz="2000" dirty="0">
                <a:sym typeface="Symbol" panose="05050102010706020507" pitchFamily="18" charset="2"/>
              </a:rPr>
              <a:t> dataset </a:t>
            </a:r>
            <a:r>
              <a:rPr lang="en-US" sz="2000" dirty="0" err="1">
                <a:sym typeface="Symbol" panose="05050102010706020507" pitchFamily="18" charset="2"/>
              </a:rPr>
              <a:t>besar</a:t>
            </a:r>
            <a:r>
              <a:rPr lang="en-US" sz="2000" dirty="0">
                <a:sym typeface="Symbol" panose="05050102010706020507" pitchFamily="18" charset="2"/>
              </a:rPr>
              <a:t> (10K+ </a:t>
            </a:r>
            <a:r>
              <a:rPr lang="en-US" sz="2000" dirty="0" err="1">
                <a:sym typeface="Symbol" panose="05050102010706020507" pitchFamily="18" charset="2"/>
              </a:rPr>
              <a:t>baris</a:t>
            </a:r>
            <a:r>
              <a:rPr lang="en-US" sz="2000" dirty="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sz="2400" dirty="0" err="1"/>
              <a:t>Algoritma</a:t>
            </a:r>
            <a:r>
              <a:rPr lang="en-US" sz="2400" dirty="0"/>
              <a:t> </a:t>
            </a:r>
            <a:r>
              <a:rPr lang="en-US" sz="2400" dirty="0" err="1"/>
              <a:t>Optimisasi</a:t>
            </a:r>
            <a:endParaRPr lang="en-US" sz="2400" dirty="0"/>
          </a:p>
          <a:p>
            <a:pPr lvl="1">
              <a:lnSpc>
                <a:spcPct val="120000"/>
              </a:lnSpc>
            </a:pPr>
            <a:r>
              <a:rPr lang="en-US" sz="2000" dirty="0" err="1"/>
              <a:t>Optimisasi</a:t>
            </a:r>
            <a:r>
              <a:rPr lang="en-US" sz="2000" dirty="0"/>
              <a:t> </a:t>
            </a:r>
            <a:r>
              <a:rPr lang="en-US" sz="2000" dirty="0" err="1"/>
              <a:t>melalui</a:t>
            </a:r>
            <a:r>
              <a:rPr lang="en-US" sz="2000" dirty="0"/>
              <a:t> </a:t>
            </a:r>
            <a:r>
              <a:rPr lang="en-US" sz="2000" dirty="0" err="1"/>
              <a:t>iterasi</a:t>
            </a:r>
            <a:endParaRPr lang="en-US" sz="2000" dirty="0"/>
          </a:p>
          <a:p>
            <a:pPr lvl="1">
              <a:lnSpc>
                <a:spcPct val="120000"/>
              </a:lnSpc>
            </a:pPr>
            <a:r>
              <a:rPr lang="en-US" sz="2000" i="1" dirty="0"/>
              <a:t>Gradient Descent</a:t>
            </a:r>
            <a:br>
              <a:rPr lang="en-US" sz="2000" i="1" dirty="0"/>
            </a:br>
            <a:r>
              <a:rPr lang="en-US" sz="1600" dirty="0" err="1"/>
              <a:t>Mulai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</a:t>
            </a:r>
            <a:r>
              <a:rPr lang="en-US" sz="1600" dirty="0" err="1"/>
              <a:t>koefisien</a:t>
            </a:r>
            <a:r>
              <a:rPr lang="en-US" sz="1600" dirty="0"/>
              <a:t> </a:t>
            </a:r>
            <a:r>
              <a:rPr lang="en-US" sz="1600" dirty="0" err="1"/>
              <a:t>acak</a:t>
            </a:r>
            <a:r>
              <a:rPr lang="en-US" sz="1600" dirty="0"/>
              <a:t> dan </a:t>
            </a:r>
            <a:r>
              <a:rPr lang="en-US" sz="1600" dirty="0" err="1"/>
              <a:t>secara</a:t>
            </a:r>
            <a:r>
              <a:rPr lang="en-US" sz="1600" dirty="0"/>
              <a:t> iterative </a:t>
            </a:r>
            <a:r>
              <a:rPr lang="en-US" sz="1600" dirty="0" err="1"/>
              <a:t>melakukan</a:t>
            </a:r>
            <a:r>
              <a:rPr lang="en-US" sz="1600" dirty="0"/>
              <a:t> </a:t>
            </a:r>
            <a:r>
              <a:rPr lang="en-US" sz="1600" dirty="0" err="1"/>
              <a:t>optimisasi</a:t>
            </a:r>
            <a:r>
              <a:rPr lang="en-US" sz="1600" dirty="0"/>
              <a:t>.</a:t>
            </a:r>
          </a:p>
          <a:p>
            <a:pPr lvl="1">
              <a:lnSpc>
                <a:spcPct val="120000"/>
              </a:lnSpc>
            </a:pP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cocok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dataset yang </a:t>
            </a:r>
            <a:r>
              <a:rPr lang="en-US" sz="2000" dirty="0" err="1"/>
              <a:t>besar</a:t>
            </a:r>
            <a:r>
              <a:rPr lang="en-US" sz="2000" dirty="0"/>
              <a:t>.</a:t>
            </a:r>
          </a:p>
          <a:p>
            <a:pPr lvl="1">
              <a:lnSpc>
                <a:spcPct val="120000"/>
              </a:lnSpc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8A77AE2-0F6E-410D-9DD4-5380EC3AF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62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E65C3C43-AFC5-4941-B27F-52D6E11196D2}"/>
                  </a:ext>
                </a:extLst>
              </p:cNvPr>
              <p:cNvSpPr/>
              <p:nvPr/>
            </p:nvSpPr>
            <p:spPr>
              <a:xfrm>
                <a:off x="3340829" y="1581744"/>
                <a:ext cx="2764696" cy="84856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65C3C43-AFC5-4941-B27F-52D6E1119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829" y="1581744"/>
                <a:ext cx="2764696" cy="8485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90945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FF77DEE-D8C3-46AB-B6DF-D140C443B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err="1"/>
              <a:t>Melakukan</a:t>
            </a:r>
            <a:r>
              <a:rPr lang="en-US" sz="2800" dirty="0"/>
              <a:t> </a:t>
            </a:r>
            <a:r>
              <a:rPr lang="en-US" sz="2800" dirty="0" err="1"/>
              <a:t>prediksi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regresi</a:t>
            </a:r>
            <a:r>
              <a:rPr lang="en-US" sz="2800" dirty="0"/>
              <a:t> linier </a:t>
            </a:r>
            <a:r>
              <a:rPr lang="en-US" sz="2800" dirty="0" err="1"/>
              <a:t>berganda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8A77AE2-0F6E-410D-9DD4-5380EC3AF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63</a:t>
            </a:fld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="" xmlns:a16="http://schemas.microsoft.com/office/drawing/2014/main" id="{0DC4302D-651B-4868-82C2-44E003EE67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6009061"/>
              </p:ext>
            </p:extLst>
          </p:nvPr>
        </p:nvGraphicFramePr>
        <p:xfrm>
          <a:off x="251010" y="1859048"/>
          <a:ext cx="4635315" cy="432894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9100">
                  <a:extLst>
                    <a:ext uri="{9D8B030D-6E8A-4147-A177-3AD203B41FA5}">
                      <a16:colId xmlns="" xmlns:a16="http://schemas.microsoft.com/office/drawing/2014/main" val="3294037123"/>
                    </a:ext>
                  </a:extLst>
                </a:gridCol>
                <a:gridCol w="1057275">
                  <a:extLst>
                    <a:ext uri="{9D8B030D-6E8A-4147-A177-3AD203B41FA5}">
                      <a16:colId xmlns="" xmlns:a16="http://schemas.microsoft.com/office/drawing/2014/main" val="656442733"/>
                    </a:ext>
                  </a:extLst>
                </a:gridCol>
                <a:gridCol w="933450">
                  <a:extLst>
                    <a:ext uri="{9D8B030D-6E8A-4147-A177-3AD203B41FA5}">
                      <a16:colId xmlns="" xmlns:a16="http://schemas.microsoft.com/office/drawing/2014/main" val="3674135898"/>
                    </a:ext>
                  </a:extLst>
                </a:gridCol>
                <a:gridCol w="1298427">
                  <a:extLst>
                    <a:ext uri="{9D8B030D-6E8A-4147-A177-3AD203B41FA5}">
                      <a16:colId xmlns="" xmlns:a16="http://schemas.microsoft.com/office/drawing/2014/main" val="3574616636"/>
                    </a:ext>
                  </a:extLst>
                </a:gridCol>
                <a:gridCol w="927063">
                  <a:extLst>
                    <a:ext uri="{9D8B030D-6E8A-4147-A177-3AD203B41FA5}">
                      <a16:colId xmlns="" xmlns:a16="http://schemas.microsoft.com/office/drawing/2014/main" val="1716309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600" i="1" dirty="0"/>
                        <a:t>Engine Size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600" i="1" dirty="0"/>
                        <a:t>Cylinder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600" i="1" dirty="0"/>
                        <a:t>Fuel Consumption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600" i="1" dirty="0"/>
                        <a:t>Co2 </a:t>
                      </a:r>
                      <a:r>
                        <a:rPr lang="en-US" sz="1600" i="1" dirty="0" err="1"/>
                        <a:t>Em</a:t>
                      </a:r>
                      <a:endParaRPr lang="en-US" sz="1600" i="1" dirty="0"/>
                    </a:p>
                  </a:txBody>
                  <a:tcPr anchor="b"/>
                </a:tc>
                <a:extLst>
                  <a:ext uri="{0D108BD9-81ED-4DB2-BD59-A6C34878D82A}">
                    <a16:rowId xmlns="" xmlns:a16="http://schemas.microsoft.com/office/drawing/2014/main" val="4021769443"/>
                  </a:ext>
                </a:extLst>
              </a:tr>
              <a:tr h="412264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1872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73498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205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41828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00540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34623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06517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22039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00678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08249239"/>
                  </a:ext>
                </a:extLst>
              </a:tr>
            </a:tbl>
          </a:graphicData>
        </a:graphic>
      </p:graphicFrame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E2668EE6-6592-455F-BB24-F64C5E698A66}"/>
              </a:ext>
            </a:extLst>
          </p:cNvPr>
          <p:cNvSpPr/>
          <p:nvPr/>
        </p:nvSpPr>
        <p:spPr>
          <a:xfrm>
            <a:off x="104775" y="5800725"/>
            <a:ext cx="4819650" cy="40005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033EB48C-DEB5-44E8-8B68-74341741E829}"/>
              </a:ext>
            </a:extLst>
          </p:cNvPr>
          <p:cNvGrpSpPr/>
          <p:nvPr/>
        </p:nvGrpSpPr>
        <p:grpSpPr>
          <a:xfrm>
            <a:off x="5406428" y="2137695"/>
            <a:ext cx="3360343" cy="3663030"/>
            <a:chOff x="33736" y="1614661"/>
            <a:chExt cx="3360343" cy="36630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="" xmlns:a16="http://schemas.microsoft.com/office/drawing/2014/main" id="{DDC24A79-18BA-4CD0-9B28-83F6D2CB0792}"/>
                    </a:ext>
                  </a:extLst>
                </p:cNvPr>
                <p:cNvSpPr txBox="1"/>
                <p:nvPr/>
              </p:nvSpPr>
              <p:spPr>
                <a:xfrm>
                  <a:off x="33736" y="3338699"/>
                  <a:ext cx="3360343" cy="19389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tabLst>
                      <a:tab pos="1200150" algn="l"/>
                    </a:tabLs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=125+6.2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𝐸𝑛𝑔𝑖𝑛𝑒𝑆𝑖𝑧𝑒</m:t>
                        </m:r>
                      </m:oMath>
                    </m:oMathPara>
                  </a14:m>
                  <a:r>
                    <a:rPr lang="en-US" b="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/>
                  </a:r>
                  <a:br>
                    <a:rPr lang="en-US" b="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a:br>
                  <a:r>
                    <a:rPr lang="en-US" b="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	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+14 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𝐶𝑦𝑙𝑖𝑛𝑑𝑒𝑟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…</m:t>
                      </m:r>
                    </m:oMath>
                  </a14:m>
                  <a:endParaRPr lang="en-US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>
                    <a:tabLst>
                      <a:tab pos="1200150" algn="l"/>
                    </a:tabLst>
                  </a:pPr>
                  <a:endParaRPr lang="en-US" dirty="0"/>
                </a:p>
                <a:p>
                  <a:pPr>
                    <a:tabLst>
                      <a:tab pos="1200150" algn="l"/>
                    </a:tabLs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𝐸𝑚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=125+6.2 ∗ 2.4</m:t>
                        </m:r>
                      </m:oMath>
                    </m:oMathPara>
                  </a14:m>
                  <a:r>
                    <a:rPr lang="en-US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/>
                  </a:r>
                  <a:br>
                    <a:rPr lang="en-US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a:br>
                  <a:r>
                    <a:rPr lang="en-US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	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+14 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∗4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…</m:t>
                      </m:r>
                    </m:oMath>
                  </a14:m>
                  <a:endPara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>
                    <a:tabLst>
                      <a:tab pos="1200150" algn="l"/>
                    </a:tabLst>
                  </a:pPr>
                  <a:endParaRPr lang="en-US" i="1" dirty="0">
                    <a:latin typeface="Cambria Math" panose="02040503050406030204" pitchFamily="18" charset="0"/>
                  </a:endParaRPr>
                </a:p>
                <a:p>
                  <a:pPr>
                    <a:tabLst>
                      <a:tab pos="1200150" algn="l"/>
                    </a:tabLs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𝐸𝑚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=214.1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DC24A79-18BA-4CD0-9B28-83F6D2CB07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36" y="3338699"/>
                  <a:ext cx="3360343" cy="1938992"/>
                </a:xfrm>
                <a:prstGeom prst="rect">
                  <a:avLst/>
                </a:prstGeom>
                <a:blipFill>
                  <a:blip r:embed="rId2"/>
                  <a:stretch>
                    <a:fillRect l="-2541" r="-907" b="-12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="" xmlns:a16="http://schemas.microsoft.com/office/drawing/2014/main" id="{13A6DCC5-A040-47F3-B0CE-46A76E457BF3}"/>
                    </a:ext>
                  </a:extLst>
                </p:cNvPr>
                <p:cNvSpPr txBox="1"/>
                <p:nvPr/>
              </p:nvSpPr>
              <p:spPr>
                <a:xfrm>
                  <a:off x="199109" y="2678081"/>
                  <a:ext cx="303974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125+6.2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+14 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A6DCC5-A040-47F3-B0CE-46A76E457B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109" y="2678081"/>
                  <a:ext cx="3039743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403" t="-23913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="" xmlns:a16="http://schemas.microsoft.com/office/drawing/2014/main" id="{6356CD26-776A-4F13-B96D-B340BCC83B2A}"/>
                    </a:ext>
                  </a:extLst>
                </p:cNvPr>
                <p:cNvSpPr txBox="1"/>
                <p:nvPr/>
              </p:nvSpPr>
              <p:spPr>
                <a:xfrm>
                  <a:off x="199109" y="1614661"/>
                  <a:ext cx="1067215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356CD26-776A-4F13-B96D-B340BCC83B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109" y="1614661"/>
                  <a:ext cx="1067215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5143" t="-24000" r="-5714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="" xmlns:a16="http://schemas.microsoft.com/office/drawing/2014/main" id="{6BDF6D90-3581-405A-9771-7C9C73157850}"/>
                    </a:ext>
                  </a:extLst>
                </p:cNvPr>
                <p:cNvSpPr/>
                <p:nvPr/>
              </p:nvSpPr>
              <p:spPr>
                <a:xfrm>
                  <a:off x="88576" y="2091449"/>
                  <a:ext cx="243194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125, 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.2,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4, …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BDF6D90-3581-405A-9771-7C9C731578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76" y="2091449"/>
                  <a:ext cx="243194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265178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B8E1BBA-1C67-419F-B416-6AFA3B9CA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Model -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4BAF665-B17D-49DB-93A8-B34AE7A0C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1" y="1825625"/>
            <a:ext cx="9124950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Ekstraksi</a:t>
            </a:r>
            <a:r>
              <a:rPr lang="en-US" sz="2400" dirty="0"/>
              <a:t> 4 variable predictor dan </a:t>
            </a:r>
            <a:r>
              <a:rPr lang="en-US" sz="2400" dirty="0" err="1"/>
              <a:t>simpan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variable Z:</a:t>
            </a:r>
            <a:br>
              <a:rPr lang="en-US" sz="2400" dirty="0"/>
            </a:br>
            <a:endParaRPr lang="en-US" sz="2400" dirty="0"/>
          </a:p>
          <a:p>
            <a:pPr marL="457200" indent="-457200">
              <a:buFont typeface="+mj-lt"/>
              <a:buAutoNum type="arabicPeriod" startAt="2"/>
            </a:pPr>
            <a:r>
              <a:rPr lang="en-US" sz="2400" dirty="0" err="1"/>
              <a:t>Kemudian</a:t>
            </a:r>
            <a:r>
              <a:rPr lang="en-US" sz="2400" dirty="0"/>
              <a:t> train model:</a:t>
            </a:r>
            <a:br>
              <a:rPr lang="en-US" sz="2400" dirty="0"/>
            </a:br>
            <a:endParaRPr lang="en-US" sz="2400" dirty="0"/>
          </a:p>
          <a:p>
            <a:endParaRPr lang="en-US" sz="2400" dirty="0"/>
          </a:p>
          <a:p>
            <a:pPr marL="457200" indent="-457200">
              <a:buFont typeface="+mj-lt"/>
              <a:buAutoNum type="arabicPeriod" startAt="3"/>
            </a:pPr>
            <a:r>
              <a:rPr lang="en-US" sz="2400" dirty="0" err="1"/>
              <a:t>Lakukan</a:t>
            </a:r>
            <a:r>
              <a:rPr lang="en-US" sz="2400" dirty="0"/>
              <a:t> </a:t>
            </a:r>
            <a:r>
              <a:rPr lang="en-US" sz="2400" dirty="0" err="1"/>
              <a:t>prediksi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  <a:p>
            <a:pPr marL="457200" lvl="1" indent="0">
              <a:buNone/>
            </a:pPr>
            <a:r>
              <a:rPr lang="en-US" sz="1800" dirty="0" err="1" smtClean="0">
                <a:latin typeface="MS Reference Sans Serif" panose="020B0604030504040204" pitchFamily="34" charset="0"/>
                <a:cs typeface="Courier New" panose="02070309020205020404" pitchFamily="49" charset="0"/>
              </a:rPr>
              <a:t>Yhat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F908594-3AC5-4D42-AD66-374601075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64</a:t>
            </a:fld>
            <a:endParaRPr lang="en-US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="" xmlns:a16="http://schemas.microsoft.com/office/drawing/2014/main" id="{E771A5AE-D128-4232-BD31-6FF1EE1799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3236833"/>
              </p:ext>
            </p:extLst>
          </p:nvPr>
        </p:nvGraphicFramePr>
        <p:xfrm>
          <a:off x="4448176" y="3876675"/>
          <a:ext cx="3905569" cy="21097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5851">
                  <a:extLst>
                    <a:ext uri="{9D8B030D-6E8A-4147-A177-3AD203B41FA5}">
                      <a16:colId xmlns="" xmlns:a16="http://schemas.microsoft.com/office/drawing/2014/main" val="656442733"/>
                    </a:ext>
                  </a:extLst>
                </a:gridCol>
                <a:gridCol w="989824">
                  <a:extLst>
                    <a:ext uri="{9D8B030D-6E8A-4147-A177-3AD203B41FA5}">
                      <a16:colId xmlns="" xmlns:a16="http://schemas.microsoft.com/office/drawing/2014/main" val="3674135898"/>
                    </a:ext>
                  </a:extLst>
                </a:gridCol>
                <a:gridCol w="1376843">
                  <a:extLst>
                    <a:ext uri="{9D8B030D-6E8A-4147-A177-3AD203B41FA5}">
                      <a16:colId xmlns="" xmlns:a16="http://schemas.microsoft.com/office/drawing/2014/main" val="3574616636"/>
                    </a:ext>
                  </a:extLst>
                </a:gridCol>
                <a:gridCol w="983051">
                  <a:extLst>
                    <a:ext uri="{9D8B030D-6E8A-4147-A177-3AD203B41FA5}">
                      <a16:colId xmlns="" xmlns:a16="http://schemas.microsoft.com/office/drawing/2014/main" val="1716309829"/>
                    </a:ext>
                  </a:extLst>
                </a:gridCol>
              </a:tblGrid>
              <a:tr h="4127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1</a:t>
                      </a:r>
                      <a:endParaRPr lang="en-US" sz="1600" i="1" baseline="-25000" dirty="0"/>
                    </a:p>
                  </a:txBody>
                  <a:tcPr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2</a:t>
                      </a:r>
                      <a:endParaRPr lang="en-US" sz="1600" i="1" baseline="-25000" dirty="0"/>
                    </a:p>
                  </a:txBody>
                  <a:tcPr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3</a:t>
                      </a:r>
                      <a:endParaRPr lang="en-US" sz="1600" i="1" baseline="-25000" dirty="0"/>
                    </a:p>
                  </a:txBody>
                  <a:tcPr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Yhat</a:t>
                      </a:r>
                      <a:endParaRPr lang="en-US" sz="1600" i="1" dirty="0"/>
                    </a:p>
                  </a:txBody>
                  <a:tcPr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21769443"/>
                  </a:ext>
                </a:extLst>
              </a:tr>
              <a:tr h="458841">
                <a:tc>
                  <a:txBody>
                    <a:bodyPr/>
                    <a:lstStyle/>
                    <a:p>
                      <a:r>
                        <a:rPr lang="en-US" dirty="0"/>
                        <a:t>2.0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18724466"/>
                  </a:ext>
                </a:extLst>
              </a:tr>
              <a:tr h="412737">
                <a:tc>
                  <a:txBody>
                    <a:bodyPr/>
                    <a:lstStyle/>
                    <a:p>
                      <a:r>
                        <a:rPr lang="en-US" dirty="0"/>
                        <a:t>2.4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73498667"/>
                  </a:ext>
                </a:extLst>
              </a:tr>
              <a:tr h="412737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00678803"/>
                  </a:ext>
                </a:extLst>
              </a:tr>
              <a:tr h="412737">
                <a:tc>
                  <a:txBody>
                    <a:bodyPr/>
                    <a:lstStyle/>
                    <a:p>
                      <a:r>
                        <a:rPr lang="en-US" dirty="0"/>
                        <a:t>2.4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214.1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08249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30300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C25F35-5D4E-4023-A3F4-EAE2B857E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Hasil </a:t>
            </a:r>
            <a:r>
              <a:rPr lang="en-US" dirty="0" err="1"/>
              <a:t>Estimasi</a:t>
            </a:r>
            <a:r>
              <a:rPr lang="en-US" dirty="0"/>
              <a:t> Model - Python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71FD8E72-CFAB-4945-BEE3-297EA11B54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5303" y="1825625"/>
                <a:ext cx="886869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MLR  (Multiple Linear Regression) – Model </a:t>
                </a:r>
                <a:r>
                  <a:rPr lang="en-US" sz="2400" dirty="0" err="1"/>
                  <a:t>Estimasi</a:t>
                </a:r>
                <a:r>
                  <a:rPr lang="en-US" sz="2400" dirty="0"/>
                  <a:t> Linier</a:t>
                </a:r>
                <a:br>
                  <a:rPr lang="en-US" sz="2400" dirty="0"/>
                </a:br>
                <a:r>
                  <a:rPr lang="en-US" sz="2400" dirty="0"/>
                  <a:t>(</a:t>
                </a:r>
                <a:r>
                  <a:rPr lang="en-US" sz="2400" dirty="0" err="1"/>
                  <a:t>sama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seperti</a:t>
                </a:r>
                <a:r>
                  <a:rPr lang="en-US" sz="2400" dirty="0"/>
                  <a:t> slide </a:t>
                </a:r>
                <a:r>
                  <a:rPr lang="en-US" sz="2400" dirty="0" err="1"/>
                  <a:t>sebelumnya</a:t>
                </a:r>
                <a:r>
                  <a:rPr lang="en-US" sz="2400" dirty="0"/>
                  <a:t>)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>
                  <a:tabLst>
                    <a:tab pos="4972050" algn="l"/>
                  </a:tabLst>
                </a:pPr>
                <a:r>
                  <a:rPr lang="en-US" sz="2400" dirty="0" err="1"/>
                  <a:t>Untuk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mengetahui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nilai</a:t>
                </a:r>
                <a:r>
                  <a:rPr lang="en-US" sz="2400" dirty="0"/>
                  <a:t> </a:t>
                </a:r>
                <a:r>
                  <a:rPr lang="en-US" sz="2400" i="1" dirty="0"/>
                  <a:t>intercept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i="1" dirty="0"/>
                  <a:t>:   </a:t>
                </a:r>
                <a:r>
                  <a:rPr lang="en-US" sz="2000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lm.intercept</a:t>
                </a:r>
                <a:r>
                  <a: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_</a:t>
                </a:r>
              </a:p>
              <a:p>
                <a:pPr marL="457200" lvl="1" indent="0">
                  <a:buNone/>
                  <a:tabLst>
                    <a:tab pos="4972050" algn="l"/>
                  </a:tabLst>
                </a:pPr>
                <a:r>
                  <a: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125</a:t>
                </a:r>
                <a:endPara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lvl="1">
                  <a:tabLst>
                    <a:tab pos="4972050" algn="l"/>
                  </a:tabLst>
                </a:pPr>
                <a:endParaRPr lang="en-US" sz="2000" dirty="0"/>
              </a:p>
              <a:p>
                <a:pPr>
                  <a:tabLst>
                    <a:tab pos="4972050" algn="l"/>
                  </a:tabLst>
                </a:pPr>
                <a:r>
                  <a:rPr lang="en-US" sz="2400" dirty="0" err="1"/>
                  <a:t>Untuk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mengetahui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nilai</a:t>
                </a:r>
                <a:r>
                  <a:rPr lang="en-US" sz="2400" dirty="0"/>
                  <a:t> </a:t>
                </a:r>
                <a:r>
                  <a:rPr lang="en-US" sz="2400" i="1" dirty="0" err="1"/>
                  <a:t>koefisien</a:t>
                </a:r>
                <a:r>
                  <a:rPr lang="en-US" sz="2400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i="1" dirty="0"/>
                  <a:t>: </a:t>
                </a:r>
                <a:r>
                  <a: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lm</a:t>
                </a:r>
                <a:r>
                  <a:rPr lang="en-US" sz="2000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.coef</a:t>
                </a:r>
                <a:r>
                  <a: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_</a:t>
                </a:r>
              </a:p>
              <a:p>
                <a:pPr marL="457200" lvl="1" indent="0">
                  <a:buNone/>
                  <a:tabLst>
                    <a:tab pos="4972050" algn="l"/>
                  </a:tabLst>
                </a:pPr>
                <a:r>
                  <a: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Array([ 6.2, 14, …])</a:t>
                </a:r>
              </a:p>
              <a:p>
                <a:pPr>
                  <a:tabLst>
                    <a:tab pos="4686300" algn="l"/>
                  </a:tabLst>
                </a:pP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tabLst>
                    <a:tab pos="4686300" algn="l"/>
                  </a:tabLst>
                </a:pPr>
                <a:r>
                  <a:rPr lang="en-US" sz="2400" dirty="0">
                    <a:cs typeface="Courier New" panose="02070309020205020404" pitchFamily="49" charset="0"/>
                  </a:rPr>
                  <a:t>Model </a:t>
                </a:r>
                <a:r>
                  <a:rPr lang="en-US" sz="2400" dirty="0" err="1">
                    <a:cs typeface="Courier New" panose="02070309020205020404" pitchFamily="49" charset="0"/>
                  </a:rPr>
                  <a:t>hasil</a:t>
                </a:r>
                <a:r>
                  <a:rPr lang="en-US" sz="2400" dirty="0">
                    <a:cs typeface="Courier New" panose="02070309020205020404" pitchFamily="49" charset="0"/>
                  </a:rPr>
                  <a:t> </a:t>
                </a:r>
                <a:r>
                  <a:rPr lang="en-US" sz="2400" dirty="0" err="1">
                    <a:cs typeface="Courier New" panose="02070309020205020404" pitchFamily="49" charset="0"/>
                  </a:rPr>
                  <a:t>estimasi</a:t>
                </a:r>
                <a:r>
                  <a:rPr lang="en-US" sz="2400" dirty="0">
                    <a:cs typeface="Courier New" panose="02070309020205020404" pitchFamily="49" charset="0"/>
                  </a:rPr>
                  <a:t>:</a:t>
                </a:r>
                <a:endParaRPr lang="en-US" sz="2200" dirty="0">
                  <a:cs typeface="Courier New" panose="02070309020205020404" pitchFamily="49" charset="0"/>
                </a:endParaRPr>
              </a:p>
              <a:p>
                <a:pPr marL="457200" lvl="1" indent="0">
                  <a:buNone/>
                  <a:tabLst>
                    <a:tab pos="4686300" algn="l"/>
                  </a:tabLst>
                </a:pP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FD8E72-CFAB-4945-BEE3-297EA11B54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5303" y="1825625"/>
                <a:ext cx="8868697" cy="4351338"/>
              </a:xfrm>
              <a:blipFill>
                <a:blip r:embed="rId2"/>
                <a:stretch>
                  <a:fillRect l="-1031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A5B3903-8A83-490F-B5B5-BE05325EA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65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D6CB2CC4-006D-43C2-8CFF-BF3078158746}"/>
                  </a:ext>
                </a:extLst>
              </p:cNvPr>
              <p:cNvSpPr/>
              <p:nvPr/>
            </p:nvSpPr>
            <p:spPr>
              <a:xfrm>
                <a:off x="628650" y="5805157"/>
                <a:ext cx="8444157" cy="50674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tabLst>
                    <a:tab pos="120015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𝐸𝑚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=125+6.2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𝐸𝑛𝑔𝑖𝑛𝑒𝑆𝑖𝑧𝑒</m:t>
                      </m:r>
                      <m:r>
                        <m:rPr>
                          <m:nor/>
                        </m:rP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	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+14 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𝐶𝑦𝑙𝑖𝑛𝑑𝑒𝑟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…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CB2CC4-006D-43C2-8CFF-BF30781587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805157"/>
                <a:ext cx="8444157" cy="5067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40680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DF64DC7-4530-4230-AF61-EA606392E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Pertanyaan</a:t>
            </a:r>
            <a:r>
              <a:rPr lang="en-US" dirty="0"/>
              <a:t> </a:t>
            </a:r>
            <a:r>
              <a:rPr lang="en-US" dirty="0" err="1"/>
              <a:t>mendasar</a:t>
            </a:r>
            <a:r>
              <a:rPr lang="en-US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8780A3F-B6FA-4AE0-9685-9CF227202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kapan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regresi</a:t>
            </a:r>
            <a:r>
              <a:rPr lang="en-US" dirty="0"/>
              <a:t> </a:t>
            </a:r>
            <a:r>
              <a:rPr lang="en-US" dirty="0" err="1"/>
              <a:t>sederhana</a:t>
            </a:r>
            <a:r>
              <a:rPr lang="en-US" dirty="0"/>
              <a:t> vs </a:t>
            </a:r>
            <a:r>
              <a:rPr lang="en-US" dirty="0" err="1"/>
              <a:t>berganda</a:t>
            </a:r>
            <a:r>
              <a:rPr lang="en-US" dirty="0"/>
              <a:t>?</a:t>
            </a:r>
          </a:p>
          <a:p>
            <a:r>
              <a:rPr lang="en-US" dirty="0" err="1"/>
              <a:t>Berapa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variable </a:t>
            </a:r>
            <a:r>
              <a:rPr lang="en-US" dirty="0" err="1"/>
              <a:t>bebas</a:t>
            </a:r>
            <a:r>
              <a:rPr lang="en-US" dirty="0"/>
              <a:t> yang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dipakai</a:t>
            </a:r>
            <a:r>
              <a:rPr lang="en-US" dirty="0"/>
              <a:t>?</a:t>
            </a:r>
          </a:p>
          <a:p>
            <a:pPr lvl="1"/>
            <a:r>
              <a:rPr lang="en-US" dirty="0" err="1"/>
              <a:t>Terlalu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variable </a:t>
            </a:r>
            <a:r>
              <a:rPr lang="en-US" dirty="0" err="1"/>
              <a:t>bebas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i="1" dirty="0">
                <a:sym typeface="Wingdings" panose="05000000000000000000" pitchFamily="2" charset="2"/>
              </a:rPr>
              <a:t>Model Overfit</a:t>
            </a: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Hindari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i="1" dirty="0">
                <a:sym typeface="Wingdings" panose="05000000000000000000" pitchFamily="2" charset="2"/>
              </a:rPr>
              <a:t>overfitting </a:t>
            </a:r>
            <a:r>
              <a:rPr lang="en-US" dirty="0">
                <a:sym typeface="Wingdings" panose="05000000000000000000" pitchFamily="2" charset="2"/>
              </a:rPr>
              <a:t>model</a:t>
            </a:r>
          </a:p>
          <a:p>
            <a:r>
              <a:rPr lang="en-US" dirty="0" err="1">
                <a:sym typeface="Wingdings" panose="05000000000000000000" pitchFamily="2" charset="2"/>
              </a:rPr>
              <a:t>Apakah</a:t>
            </a:r>
            <a:r>
              <a:rPr lang="en-US" dirty="0">
                <a:sym typeface="Wingdings" panose="05000000000000000000" pitchFamily="2" charset="2"/>
              </a:rPr>
              <a:t> variable </a:t>
            </a:r>
            <a:r>
              <a:rPr lang="en-US" dirty="0" err="1">
                <a:sym typeface="Wingdings" panose="05000000000000000000" pitchFamily="2" charset="2"/>
              </a:rPr>
              <a:t>bebas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harus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kontinu</a:t>
            </a:r>
            <a:r>
              <a:rPr lang="en-US" dirty="0">
                <a:sym typeface="Wingdings" panose="05000000000000000000" pitchFamily="2" charset="2"/>
              </a:rPr>
              <a:t>?</a:t>
            </a:r>
          </a:p>
          <a:p>
            <a:r>
              <a:rPr lang="en-US" dirty="0" err="1">
                <a:sym typeface="Wingdings" panose="05000000000000000000" pitchFamily="2" charset="2"/>
              </a:rPr>
              <a:t>Bagaimana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hubungan</a:t>
            </a:r>
            <a:r>
              <a:rPr lang="en-US" dirty="0">
                <a:sym typeface="Wingdings" panose="05000000000000000000" pitchFamily="2" charset="2"/>
              </a:rPr>
              <a:t> linier </a:t>
            </a:r>
            <a:r>
              <a:rPr lang="en-US" dirty="0" err="1">
                <a:sym typeface="Wingdings" panose="05000000000000000000" pitchFamily="2" charset="2"/>
              </a:rPr>
              <a:t>antara</a:t>
            </a:r>
            <a:r>
              <a:rPr lang="en-US" dirty="0">
                <a:sym typeface="Wingdings" panose="05000000000000000000" pitchFamily="2" charset="2"/>
              </a:rPr>
              <a:t> variable </a:t>
            </a:r>
            <a:r>
              <a:rPr lang="en-US" dirty="0" err="1">
                <a:sym typeface="Wingdings" panose="05000000000000000000" pitchFamily="2" charset="2"/>
              </a:rPr>
              <a:t>terikan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dengan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tiap</a:t>
            </a:r>
            <a:r>
              <a:rPr lang="en-US" dirty="0">
                <a:sym typeface="Wingdings" panose="05000000000000000000" pitchFamily="2" charset="2"/>
              </a:rPr>
              <a:t> variable </a:t>
            </a:r>
            <a:r>
              <a:rPr lang="en-US" dirty="0" err="1">
                <a:sym typeface="Wingdings" panose="05000000000000000000" pitchFamily="2" charset="2"/>
              </a:rPr>
              <a:t>bebas</a:t>
            </a:r>
            <a:r>
              <a:rPr lang="en-US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Gunakan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i="1" dirty="0">
                <a:sym typeface="Wingdings" panose="05000000000000000000" pitchFamily="2" charset="2"/>
              </a:rPr>
              <a:t>scatter plot 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untuk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mengetahui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linearitas</a:t>
            </a:r>
            <a:r>
              <a:rPr lang="en-US" dirty="0">
                <a:sym typeface="Wingdings" panose="05000000000000000000" pitchFamily="2" charset="2"/>
              </a:rPr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06FDCB2-1523-4B26-8AB5-0C00268A4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3575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06614F2E-A58C-411E-A09F-18FF9C17F9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Evaluasi</a:t>
            </a:r>
            <a:r>
              <a:rPr lang="en-US" dirty="0"/>
              <a:t> Model </a:t>
            </a:r>
            <a:r>
              <a:rPr lang="en-US" dirty="0" err="1"/>
              <a:t>Regresi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Visual</a:t>
            </a:r>
            <a:endParaRPr lang="en-US" sz="4400" dirty="0"/>
          </a:p>
        </p:txBody>
      </p:sp>
      <p:sp>
        <p:nvSpPr>
          <p:cNvPr id="5" name="Subtitle 4">
            <a:extLst>
              <a:ext uri="{FF2B5EF4-FFF2-40B4-BE49-F238E27FC236}">
                <a16:creationId xmlns="" xmlns:a16="http://schemas.microsoft.com/office/drawing/2014/main" id="{922D807A-8B0D-4CF3-823F-9E427C5712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206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2D29078-14EC-4357-97A5-B27A0982B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308" y="2375176"/>
            <a:ext cx="4658692" cy="37433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2D8847BF-2BCB-417A-96D4-66995C492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</a:t>
            </a:r>
            <a:r>
              <a:rPr lang="en-US" dirty="0" err="1"/>
              <a:t>Regresi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E84C087E-736D-44E5-9FAE-CB45669534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8625" y="1825625"/>
                <a:ext cx="851535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 err="1"/>
                  <a:t>Memberikan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estimasi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tentang</a:t>
                </a:r>
                <a:r>
                  <a:rPr lang="en-US" sz="2000" dirty="0"/>
                  <a:t>:</a:t>
                </a:r>
              </a:p>
              <a:p>
                <a:pPr lvl="1"/>
                <a:r>
                  <a:rPr lang="en-US" sz="1800" dirty="0" err="1"/>
                  <a:t>Relasi</a:t>
                </a:r>
                <a:r>
                  <a:rPr lang="en-US" sz="1800" dirty="0"/>
                  <a:t> </a:t>
                </a:r>
                <a:r>
                  <a:rPr lang="en-US" sz="1800" dirty="0" err="1"/>
                  <a:t>antara</a:t>
                </a:r>
                <a:r>
                  <a:rPr lang="en-US" sz="1800" dirty="0"/>
                  <a:t> 2 variable</a:t>
                </a:r>
              </a:p>
              <a:p>
                <a:pPr lvl="1"/>
                <a:r>
                  <a:rPr lang="en-US" sz="1800" dirty="0" err="1"/>
                  <a:t>Kekuatan</a:t>
                </a:r>
                <a:r>
                  <a:rPr lang="en-US" sz="1800" dirty="0"/>
                  <a:t> </a:t>
                </a:r>
                <a:r>
                  <a:rPr lang="en-US" sz="1800" dirty="0" err="1"/>
                  <a:t>korelasinya</a:t>
                </a:r>
                <a:endParaRPr lang="en-US" sz="1800" dirty="0"/>
              </a:p>
              <a:p>
                <a:pPr lvl="1"/>
                <a:r>
                  <a:rPr lang="en-US" sz="1800" dirty="0" err="1"/>
                  <a:t>Arah</a:t>
                </a:r>
                <a:r>
                  <a:rPr lang="en-US" sz="1800" dirty="0"/>
                  <a:t> </a:t>
                </a:r>
                <a:r>
                  <a:rPr lang="en-US" sz="1800" dirty="0" err="1"/>
                  <a:t>hubungannya</a:t>
                </a:r>
                <a:r>
                  <a:rPr lang="en-US" sz="1800" dirty="0"/>
                  <a:t> (</a:t>
                </a:r>
                <a:r>
                  <a:rPr lang="en-US" sz="1800" dirty="0" err="1"/>
                  <a:t>positif</a:t>
                </a:r>
                <a:r>
                  <a:rPr lang="en-US" sz="1800" dirty="0"/>
                  <a:t> </a:t>
                </a:r>
                <a:r>
                  <a:rPr lang="en-US" sz="1800" dirty="0" err="1"/>
                  <a:t>atau</a:t>
                </a:r>
                <a:r>
                  <a:rPr lang="en-US" sz="1800" dirty="0"/>
                  <a:t> </a:t>
                </a:r>
                <a:r>
                  <a:rPr lang="en-US" sz="1800" dirty="0" err="1"/>
                  <a:t>negatif</a:t>
                </a:r>
                <a:r>
                  <a:rPr lang="en-US" sz="1800" dirty="0"/>
                  <a:t>)</a:t>
                </a:r>
              </a:p>
              <a:p>
                <a:pPr lvl="1"/>
                <a:endParaRPr lang="en-US" sz="1800" dirty="0"/>
              </a:p>
              <a:p>
                <a:r>
                  <a:rPr lang="en-US" sz="2000" dirty="0"/>
                  <a:t>Plot </a:t>
                </a:r>
                <a:r>
                  <a:rPr lang="en-US" sz="2000" dirty="0" err="1"/>
                  <a:t>Regresi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adalah</a:t>
                </a:r>
                <a:r>
                  <a:rPr lang="en-US" sz="2000" dirty="0"/>
                  <a:t> </a:t>
                </a:r>
                <a:r>
                  <a:rPr lang="en-US" sz="2000" dirty="0" err="1"/>
                  <a:t>kombinasi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dari</a:t>
                </a:r>
                <a:r>
                  <a:rPr lang="en-US" sz="2000" dirty="0"/>
                  <a:t>:</a:t>
                </a:r>
              </a:p>
              <a:p>
                <a:pPr lvl="1"/>
                <a:r>
                  <a:rPr lang="en-US" sz="1800" dirty="0"/>
                  <a:t>Scatter plot</a:t>
                </a:r>
              </a:p>
              <a:p>
                <a:pPr lvl="1"/>
                <a:r>
                  <a:rPr lang="en-US" sz="1800" dirty="0" err="1"/>
                  <a:t>Garis</a:t>
                </a:r>
                <a:r>
                  <a:rPr lang="en-US" sz="1800" dirty="0"/>
                  <a:t> </a:t>
                </a:r>
                <a:r>
                  <a:rPr lang="en-US" sz="1800" dirty="0" err="1"/>
                  <a:t>regresi</a:t>
                </a:r>
                <a:r>
                  <a:rPr lang="en-US" sz="1800" dirty="0"/>
                  <a:t> linier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1800" dirty="0"/>
                  <a:t>)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C087E-736D-44E5-9FAE-CB45669534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8625" y="1825625"/>
                <a:ext cx="8515350" cy="4351338"/>
              </a:xfrm>
              <a:blipFill>
                <a:blip r:embed="rId3"/>
                <a:stretch>
                  <a:fillRect l="-644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BD2B021-CA89-4258-88FA-FC32AC1E9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833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3865A2-5778-4F19-8DD8-5DAB72995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</a:t>
            </a:r>
            <a:r>
              <a:rPr lang="en-US" dirty="0" err="1"/>
              <a:t>regresi</a:t>
            </a:r>
            <a:r>
              <a:rPr lang="en-US" dirty="0"/>
              <a:t>: </a:t>
            </a:r>
            <a:r>
              <a:rPr lang="en-US" dirty="0" err="1"/>
              <a:t>regplot</a:t>
            </a:r>
            <a:r>
              <a:rPr lang="en-US" dirty="0"/>
              <a:t>() - python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28042016-F969-4D99-BF18-4700C92DC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641237"/>
            <a:ext cx="6981825" cy="14734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13E5D3D-C577-4DEE-9DE0-4A6782EC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69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D407C9B-808E-46B0-8D4D-15BEE0A3B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833" y="3114674"/>
            <a:ext cx="4658692" cy="374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78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D513F35-1BDB-4458-9088-AFBCAB8B5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Jenis</a:t>
            </a:r>
            <a:r>
              <a:rPr lang="en-US" dirty="0"/>
              <a:t> Model </a:t>
            </a:r>
            <a:r>
              <a:rPr lang="en-US" dirty="0" err="1"/>
              <a:t>Regresi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7A0F714-C175-4417-A9B8-44F9DA5BB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Regression (</a:t>
            </a:r>
            <a:r>
              <a:rPr lang="en-US" dirty="0" err="1"/>
              <a:t>regresi</a:t>
            </a:r>
            <a:r>
              <a:rPr lang="en-US" dirty="0"/>
              <a:t> </a:t>
            </a:r>
            <a:r>
              <a:rPr lang="en-US" dirty="0" err="1"/>
              <a:t>sederhana</a:t>
            </a:r>
            <a:r>
              <a:rPr lang="en-US" dirty="0"/>
              <a:t>):</a:t>
            </a:r>
          </a:p>
          <a:p>
            <a:pPr lvl="1"/>
            <a:r>
              <a:rPr lang="en-US" dirty="0"/>
              <a:t>Linier</a:t>
            </a:r>
          </a:p>
          <a:p>
            <a:pPr lvl="1"/>
            <a:r>
              <a:rPr lang="en-US" dirty="0"/>
              <a:t>Non-linier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Multiple Regression (</a:t>
            </a:r>
            <a:r>
              <a:rPr lang="en-US" dirty="0" err="1"/>
              <a:t>Regresi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variable):</a:t>
            </a:r>
          </a:p>
          <a:p>
            <a:pPr lvl="1"/>
            <a:r>
              <a:rPr lang="en-US" dirty="0"/>
              <a:t>Linier</a:t>
            </a:r>
          </a:p>
          <a:p>
            <a:pPr lvl="1"/>
            <a:r>
              <a:rPr lang="en-US" dirty="0"/>
              <a:t>Non-linier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B749699-5AA8-4D73-B265-815DFB110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ADF9053-2558-4D93-8C80-6D49BD951409}"/>
              </a:ext>
            </a:extLst>
          </p:cNvPr>
          <p:cNvSpPr txBox="1"/>
          <p:nvPr/>
        </p:nvSpPr>
        <p:spPr>
          <a:xfrm>
            <a:off x="4886325" y="3046221"/>
            <a:ext cx="3563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Prediksi</a:t>
            </a:r>
            <a:r>
              <a:rPr lang="en-US" dirty="0"/>
              <a:t>  </a:t>
            </a:r>
            <a:r>
              <a:rPr lang="en-US" u="sng" dirty="0">
                <a:solidFill>
                  <a:srgbClr val="FF0000"/>
                </a:solidFill>
              </a:rPr>
              <a:t>EmisiCO2</a:t>
            </a:r>
            <a:r>
              <a:rPr lang="en-US" dirty="0"/>
              <a:t> vs </a:t>
            </a:r>
            <a:r>
              <a:rPr lang="en-US" u="sng" dirty="0" err="1">
                <a:solidFill>
                  <a:srgbClr val="0070C0"/>
                </a:solidFill>
              </a:rPr>
              <a:t>Ukuran</a:t>
            </a:r>
            <a:r>
              <a:rPr lang="en-US" u="sng" dirty="0">
                <a:solidFill>
                  <a:srgbClr val="0070C0"/>
                </a:solidFill>
              </a:rPr>
              <a:t> </a:t>
            </a:r>
            <a:r>
              <a:rPr lang="en-US" u="sng" dirty="0" err="1">
                <a:solidFill>
                  <a:srgbClr val="0070C0"/>
                </a:solidFill>
              </a:rPr>
              <a:t>Mesin</a:t>
            </a:r>
            <a:r>
              <a:rPr lang="en-US" u="sng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7261C65-727F-4F78-8356-B9E9CC795591}"/>
              </a:ext>
            </a:extLst>
          </p:cNvPr>
          <p:cNvSpPr txBox="1"/>
          <p:nvPr/>
        </p:nvSpPr>
        <p:spPr>
          <a:xfrm>
            <a:off x="3276599" y="5300844"/>
            <a:ext cx="541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Prediksi</a:t>
            </a:r>
            <a:r>
              <a:rPr lang="en-US" dirty="0"/>
              <a:t>  </a:t>
            </a:r>
            <a:r>
              <a:rPr lang="en-US" u="sng" dirty="0">
                <a:solidFill>
                  <a:srgbClr val="FF0000"/>
                </a:solidFill>
              </a:rPr>
              <a:t>EmisiCO2</a:t>
            </a:r>
            <a:r>
              <a:rPr lang="en-US" dirty="0"/>
              <a:t> vs </a:t>
            </a:r>
            <a:r>
              <a:rPr lang="en-US" u="sng" dirty="0" err="1">
                <a:solidFill>
                  <a:srgbClr val="0070C0"/>
                </a:solidFill>
              </a:rPr>
              <a:t>Ukuran</a:t>
            </a:r>
            <a:r>
              <a:rPr lang="en-US" u="sng" dirty="0">
                <a:solidFill>
                  <a:srgbClr val="0070C0"/>
                </a:solidFill>
              </a:rPr>
              <a:t> </a:t>
            </a:r>
            <a:r>
              <a:rPr lang="en-US" u="sng" dirty="0" err="1">
                <a:solidFill>
                  <a:srgbClr val="0070C0"/>
                </a:solidFill>
              </a:rPr>
              <a:t>Mesin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dan </a:t>
            </a:r>
            <a:r>
              <a:rPr lang="en-US" u="sng" dirty="0" err="1">
                <a:solidFill>
                  <a:srgbClr val="0070C0"/>
                </a:solidFill>
              </a:rPr>
              <a:t>jumlah</a:t>
            </a:r>
            <a:r>
              <a:rPr lang="en-US" u="sng" dirty="0">
                <a:solidFill>
                  <a:srgbClr val="0070C0"/>
                </a:solidFill>
              </a:rPr>
              <a:t> </a:t>
            </a:r>
            <a:r>
              <a:rPr lang="en-US" u="sng" dirty="0" err="1">
                <a:solidFill>
                  <a:srgbClr val="0070C0"/>
                </a:solidFill>
              </a:rPr>
              <a:t>silinder</a:t>
            </a:r>
            <a:endParaRPr lang="en-US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7420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4B185F-3817-496E-B0A6-B4C919B06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Residual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F7E965C-34E9-45C0-80B9-009A6EE9E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70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="" xmlns:a16="http://schemas.microsoft.com/office/drawing/2014/main" id="{0CD65112-C8EB-4ABF-AA64-0E665F08C1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125" y="2008957"/>
            <a:ext cx="8829754" cy="367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503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9318268-B2DD-4BEF-A93E-EC530DCF1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Residual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BF2BCC93-10CE-4058-8D41-6AC7ED80E6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250" y="1690689"/>
            <a:ext cx="8515350" cy="354051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2BAEA1E-4E94-4933-A247-31241454D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71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1256C62-98BA-4158-B6FA-2FCA7B10AC13}"/>
              </a:ext>
            </a:extLst>
          </p:cNvPr>
          <p:cNvSpPr txBox="1"/>
          <p:nvPr/>
        </p:nvSpPr>
        <p:spPr>
          <a:xfrm>
            <a:off x="143533" y="5433021"/>
            <a:ext cx="91807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residual ideal </a:t>
            </a:r>
            <a:r>
              <a:rPr lang="en-US" dirty="0" err="1"/>
              <a:t>untuk</a:t>
            </a:r>
            <a:r>
              <a:rPr lang="en-US" dirty="0"/>
              <a:t> model </a:t>
            </a:r>
            <a:r>
              <a:rPr lang="en-US" dirty="0" err="1"/>
              <a:t>regresi</a:t>
            </a:r>
            <a:r>
              <a:rPr lang="en-US" dirty="0"/>
              <a:t> linier: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Rata-rata </a:t>
            </a:r>
            <a:r>
              <a:rPr lang="en-US" dirty="0" err="1"/>
              <a:t>residu</a:t>
            </a:r>
            <a:r>
              <a:rPr lang="en-US" dirty="0"/>
              <a:t> yang </a:t>
            </a:r>
            <a:r>
              <a:rPr lang="en-US" dirty="0" err="1"/>
              <a:t>diharapkan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nol</a:t>
            </a:r>
            <a:r>
              <a:rPr lang="en-US" dirty="0"/>
              <a:t> (0)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Terdistribusi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seimbang</a:t>
            </a:r>
            <a:r>
              <a:rPr lang="en-US" dirty="0"/>
              <a:t> </a:t>
            </a:r>
            <a:r>
              <a:rPr lang="en-US" dirty="0" err="1"/>
              <a:t>sepanjang</a:t>
            </a:r>
            <a:r>
              <a:rPr lang="en-US" dirty="0"/>
              <a:t> </a:t>
            </a:r>
            <a:r>
              <a:rPr lang="en-US" dirty="0" err="1"/>
              <a:t>sumbu</a:t>
            </a:r>
            <a:r>
              <a:rPr lang="en-US" dirty="0"/>
              <a:t> x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varians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(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pola</a:t>
            </a:r>
            <a:r>
              <a:rPr lang="en-US" dirty="0"/>
              <a:t> </a:t>
            </a:r>
            <a:r>
              <a:rPr lang="en-US" dirty="0" err="1"/>
              <a:t>kurva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380128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9318268-B2DD-4BEF-A93E-EC530DCF1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Residual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2BAEA1E-4E94-4933-A247-31241454D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72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1256C62-98BA-4158-B6FA-2FCA7B10AC13}"/>
              </a:ext>
            </a:extLst>
          </p:cNvPr>
          <p:cNvSpPr txBox="1"/>
          <p:nvPr/>
        </p:nvSpPr>
        <p:spPr>
          <a:xfrm>
            <a:off x="1248433" y="5332085"/>
            <a:ext cx="58893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residual di </a:t>
            </a:r>
            <a:r>
              <a:rPr lang="en-US" dirty="0" err="1"/>
              <a:t>atas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ideal </a:t>
            </a:r>
            <a:r>
              <a:rPr lang="en-US" dirty="0" err="1"/>
              <a:t>karena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pola</a:t>
            </a:r>
            <a:r>
              <a:rPr lang="en-US" dirty="0"/>
              <a:t> </a:t>
            </a:r>
            <a:r>
              <a:rPr lang="en-US" dirty="0" err="1"/>
              <a:t>distribusi</a:t>
            </a:r>
            <a:r>
              <a:rPr lang="en-US" dirty="0"/>
              <a:t> </a:t>
            </a:r>
            <a:r>
              <a:rPr lang="en-US" dirty="0" err="1"/>
              <a:t>acar</a:t>
            </a:r>
            <a:r>
              <a:rPr lang="en-US" dirty="0"/>
              <a:t> </a:t>
            </a:r>
            <a:r>
              <a:rPr lang="en-US" dirty="0" err="1"/>
              <a:t>sepanjang</a:t>
            </a:r>
            <a:r>
              <a:rPr lang="en-US" dirty="0"/>
              <a:t> </a:t>
            </a:r>
            <a:r>
              <a:rPr lang="en-US" dirty="0" err="1"/>
              <a:t>sumbu</a:t>
            </a:r>
            <a:r>
              <a:rPr lang="en-US" dirty="0"/>
              <a:t> 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yang </a:t>
            </a:r>
            <a:r>
              <a:rPr lang="en-US" dirty="0" err="1"/>
              <a:t>cocok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b="1" u="sng" dirty="0"/>
              <a:t>non-linier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="" xmlns:a16="http://schemas.microsoft.com/office/drawing/2014/main" id="{309CEDD7-6F48-4C55-8F71-61755E543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2698" y="1626851"/>
            <a:ext cx="5719148" cy="360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787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9318268-B2DD-4BEF-A93E-EC530DCF1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Residual -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2BAEA1E-4E94-4933-A247-31241454D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73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1256C62-98BA-4158-B6FA-2FCA7B10AC13}"/>
              </a:ext>
            </a:extLst>
          </p:cNvPr>
          <p:cNvSpPr txBox="1"/>
          <p:nvPr/>
        </p:nvSpPr>
        <p:spPr>
          <a:xfrm>
            <a:off x="5543550" y="5504813"/>
            <a:ext cx="3267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Tampak</a:t>
            </a:r>
            <a:r>
              <a:rPr lang="en-US" dirty="0"/>
              <a:t> Plot residual </a:t>
            </a:r>
            <a:r>
              <a:rPr lang="en-US" dirty="0" err="1"/>
              <a:t>mencerminkan</a:t>
            </a:r>
            <a:r>
              <a:rPr lang="en-US" dirty="0"/>
              <a:t> </a:t>
            </a:r>
            <a:r>
              <a:rPr lang="en-US" dirty="0" err="1"/>
              <a:t>hubungan</a:t>
            </a:r>
            <a:r>
              <a:rPr lang="en-US" dirty="0"/>
              <a:t/>
            </a:r>
            <a:br>
              <a:rPr lang="en-US" dirty="0"/>
            </a:br>
            <a:r>
              <a:rPr lang="en-US" b="1" u="sng" dirty="0"/>
              <a:t>non-linier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614F5D7-B032-4E56-936C-68B3C966F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43" y="1668107"/>
            <a:ext cx="5256107" cy="12289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81388530-1314-4A65-A99D-DBD281DA3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43" y="3029873"/>
            <a:ext cx="4840986" cy="3828127"/>
          </a:xfrm>
          <a:prstGeom prst="rect">
            <a:avLst/>
          </a:prstGeom>
        </p:spPr>
      </p:pic>
      <p:sp>
        <p:nvSpPr>
          <p:cNvPr id="11" name="Arrow: Up 10">
            <a:extLst>
              <a:ext uri="{FF2B5EF4-FFF2-40B4-BE49-F238E27FC236}">
                <a16:creationId xmlns="" xmlns:a16="http://schemas.microsoft.com/office/drawing/2014/main" id="{E659F5A1-81C9-4921-ABDC-2AABAE5D8A81}"/>
              </a:ext>
            </a:extLst>
          </p:cNvPr>
          <p:cNvSpPr/>
          <p:nvPr/>
        </p:nvSpPr>
        <p:spPr>
          <a:xfrm rot="9900000">
            <a:off x="1190623" y="2927318"/>
            <a:ext cx="438151" cy="50168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4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C 0.03125 0.11342 0.02743 0.36782 0.09548 0.38819 C 0.16389 0.40856 0.29635 0.22106 0.40191 0.14791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87" y="19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DDBB80-BFCB-467C-B098-130F42A85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</a:t>
            </a:r>
            <a:r>
              <a:rPr lang="en-US" dirty="0" err="1"/>
              <a:t>Distribusi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17F5453-F8C0-42CA-B493-8573225EE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704974"/>
            <a:ext cx="8515350" cy="488949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Menghitung</a:t>
            </a:r>
            <a:r>
              <a:rPr lang="en-US" dirty="0"/>
              <a:t> </a:t>
            </a:r>
            <a:r>
              <a:rPr lang="en-US" dirty="0" err="1"/>
              <a:t>distribusi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prediksi</a:t>
            </a:r>
            <a:r>
              <a:rPr lang="en-US" dirty="0"/>
              <a:t> </a:t>
            </a:r>
            <a:r>
              <a:rPr lang="en-US" dirty="0" err="1"/>
              <a:t>dibanding</a:t>
            </a:r>
            <a:r>
              <a:rPr lang="en-US" dirty="0"/>
              <a:t> </a:t>
            </a:r>
            <a:r>
              <a:rPr lang="en-US" dirty="0" err="1"/>
              <a:t>distribusi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aktual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94644DE-739F-4CB4-92BA-25207C6CA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74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3E6049A-F364-41FD-95B2-05B065B65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75" y="2208208"/>
            <a:ext cx="4953000" cy="395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6157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9809E5D-95A9-4B8B-B0CC-10439D64E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- Plot </a:t>
            </a:r>
            <a:r>
              <a:rPr lang="en-US" dirty="0" err="1"/>
              <a:t>Distribusi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96398271-7E59-4E86-BEB8-024B9A9BE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362816"/>
            <a:ext cx="9226534" cy="34474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022F076-8756-468B-81F1-C13F1EC52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75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04A480A-0A40-411F-AA3B-82B6C4D1A119}"/>
              </a:ext>
            </a:extLst>
          </p:cNvPr>
          <p:cNvSpPr txBox="1"/>
          <p:nvPr/>
        </p:nvSpPr>
        <p:spPr>
          <a:xfrm>
            <a:off x="1266825" y="1920553"/>
            <a:ext cx="2621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</a:t>
            </a:r>
            <a:r>
              <a:rPr lang="en-US" dirty="0" err="1"/>
              <a:t>Distribusi</a:t>
            </a:r>
            <a:r>
              <a:rPr lang="en-US" dirty="0"/>
              <a:t> Model MLR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80BEC05-0763-41C2-9AFE-D1F247A76A7A}"/>
              </a:ext>
            </a:extLst>
          </p:cNvPr>
          <p:cNvSpPr txBox="1"/>
          <p:nvPr/>
        </p:nvSpPr>
        <p:spPr>
          <a:xfrm>
            <a:off x="5775664" y="1955606"/>
            <a:ext cx="2621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</a:t>
            </a:r>
            <a:r>
              <a:rPr lang="en-US" dirty="0" err="1"/>
              <a:t>Distribusi</a:t>
            </a:r>
            <a:r>
              <a:rPr lang="en-US" dirty="0"/>
              <a:t> Model SLR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5F77FBB-A965-428B-8B9C-E1F8817F1794}"/>
              </a:ext>
            </a:extLst>
          </p:cNvPr>
          <p:cNvSpPr txBox="1"/>
          <p:nvPr/>
        </p:nvSpPr>
        <p:spPr>
          <a:xfrm>
            <a:off x="1266825" y="5862248"/>
            <a:ext cx="6520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Terlihat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model MLR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pola</a:t>
            </a:r>
            <a:r>
              <a:rPr lang="en-US" dirty="0"/>
              <a:t> </a:t>
            </a:r>
            <a:r>
              <a:rPr lang="en-US" dirty="0" err="1"/>
              <a:t>distribusi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mirip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prediksi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aktual</a:t>
            </a:r>
            <a:r>
              <a:rPr lang="en-US" dirty="0"/>
              <a:t>, </a:t>
            </a:r>
            <a:r>
              <a:rPr lang="en-US" dirty="0" err="1"/>
              <a:t>sementara</a:t>
            </a:r>
            <a:r>
              <a:rPr lang="en-US" dirty="0"/>
              <a:t> SLR </a:t>
            </a:r>
            <a:r>
              <a:rPr lang="en-US" dirty="0" err="1"/>
              <a:t>tidak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105840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088EDB95-D57D-43D6-839D-F21AFB3EFF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195051" y="0"/>
            <a:ext cx="5061527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539FCA66-5646-4B0E-8DAB-6A9D8EC1C265}"/>
              </a:ext>
            </a:extLst>
          </p:cNvPr>
          <p:cNvGrpSpPr/>
          <p:nvPr/>
        </p:nvGrpSpPr>
        <p:grpSpPr>
          <a:xfrm>
            <a:off x="479456" y="3027641"/>
            <a:ext cx="2716277" cy="1073283"/>
            <a:chOff x="2206243" y="3959676"/>
            <a:chExt cx="2716277" cy="1073283"/>
          </a:xfrm>
        </p:grpSpPr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5C0680D9-1347-439D-B54E-62825519D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518056"/>
              <a:ext cx="187746" cy="1877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A4A983BD-FDF3-467D-B6FC-5262B2783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066816"/>
              <a:ext cx="187746" cy="18774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974C9ED1-F614-40B7-B987-364331AEA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292436"/>
              <a:ext cx="187746" cy="187746"/>
            </a:xfrm>
            <a:prstGeom prst="rect">
              <a:avLst/>
            </a:prstGeom>
          </p:spPr>
        </p:pic>
        <p:sp>
          <p:nvSpPr>
            <p:cNvPr id="10" name="Title 1">
              <a:extLst>
                <a:ext uri="{FF2B5EF4-FFF2-40B4-BE49-F238E27FC236}">
                  <a16:creationId xmlns="" xmlns:a16="http://schemas.microsoft.com/office/drawing/2014/main" id="{1D067117-5FDC-4612-B064-B663709B1833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3959676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chemeClr val="accent1">
                      <a:lumMod val="50000"/>
                    </a:scheme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1" name="Title 1">
              <a:extLst>
                <a:ext uri="{FF2B5EF4-FFF2-40B4-BE49-F238E27FC236}">
                  <a16:creationId xmlns="" xmlns:a16="http://schemas.microsoft.com/office/drawing/2014/main" id="{1836F539-354E-46E3-8616-C5F4B6531B84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187630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chemeClr val="accent1">
                      <a:lumMod val="50000"/>
                    </a:scheme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="" xmlns:a16="http://schemas.microsoft.com/office/drawing/2014/main" id="{01C47935-32DD-4412-BB89-98F47C0CF21E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422719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chemeClr val="accent1">
                      <a:lumMod val="50000"/>
                    </a:schemeClr>
                  </a:solidFill>
                  <a:latin typeface="HP Simplified" panose="020B0606020204020204" pitchFamily="34" charset="0"/>
                </a:rPr>
                <a:t>DTS_kominfo</a:t>
              </a:r>
              <a:endParaRPr lang="en-US" sz="7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CDCACA51-C325-4023-9C88-859ACDFAD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243" y="4743676"/>
              <a:ext cx="193040" cy="193040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="" xmlns:a16="http://schemas.microsoft.com/office/drawing/2014/main" id="{AB5299A3-9580-4C35-8ACF-51B39D383A60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654540"/>
              <a:ext cx="2498030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  <a:latin typeface="HP Simplified" panose="020B0606020204020204" pitchFamily="34" charset="0"/>
                </a:rPr>
                <a:t>Digital Talent Scholarship 2019</a:t>
              </a:r>
              <a:endParaRPr lang="en-US" sz="7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5B4ECB2-1EA2-45BD-A1C4-83B0C6BDA2C2}"/>
              </a:ext>
            </a:extLst>
          </p:cNvPr>
          <p:cNvSpPr txBox="1">
            <a:spLocks/>
          </p:cNvSpPr>
          <p:nvPr/>
        </p:nvSpPr>
        <p:spPr>
          <a:xfrm>
            <a:off x="396745" y="1534458"/>
            <a:ext cx="1827720" cy="587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IKUTI KAMI</a:t>
            </a:r>
            <a:endParaRPr lang="en-US" sz="900" dirty="0">
              <a:solidFill>
                <a:schemeClr val="accent1">
                  <a:lumMod val="50000"/>
                </a:scheme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09ECE9BA-4A57-4C40-8543-79ADE3BA9D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28606" r="7380" b="32333"/>
          <a:stretch/>
        </p:blipFill>
        <p:spPr>
          <a:xfrm>
            <a:off x="314035" y="2050357"/>
            <a:ext cx="1827720" cy="8658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FE69A50C-EA9B-47A2-B1B3-8D385A77FE0F}"/>
              </a:ext>
            </a:extLst>
          </p:cNvPr>
          <p:cNvSpPr/>
          <p:nvPr/>
        </p:nvSpPr>
        <p:spPr>
          <a:xfrm>
            <a:off x="422449" y="4294918"/>
            <a:ext cx="55094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Pusat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Profesi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Sertifikasi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HP Simplified" panose="020B0606020204020204" pitchFamily="34" charset="0"/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Badan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Penelitian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 SDM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Kementerian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Komunikasi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Informatika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HP Simplified" panose="020B0606020204020204" pitchFamily="34" charset="0"/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Jl. Medan Merdeka Barat No. 9 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(Gd.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Belakang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 Lt. 4 - 5) 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Jakarta Pusat, 10110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AD8B2030-99C4-4505-9667-DE6CE4B6CE0B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21" name="Picture 20">
              <a:extLst>
                <a:ext uri="{FF2B5EF4-FFF2-40B4-BE49-F238E27FC236}">
                  <a16:creationId xmlns="" xmlns:a16="http://schemas.microsoft.com/office/drawing/2014/main" id="{9587EFBD-0C26-4194-996D-1BA694E97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22" name="Title 1">
              <a:extLst>
                <a:ext uri="{FF2B5EF4-FFF2-40B4-BE49-F238E27FC236}">
                  <a16:creationId xmlns="" xmlns:a16="http://schemas.microsoft.com/office/drawing/2014/main" id="{D2C9E095-20A3-45B6-B340-94169BBF4AC4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748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D513F35-1BDB-4458-9088-AFBCAB8B5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Regresi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7A0F714-C175-4417-A9B8-44F9DA5BB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Prediksi</a:t>
            </a:r>
            <a:r>
              <a:rPr lang="en-US" dirty="0"/>
              <a:t> Nilai </a:t>
            </a:r>
            <a:r>
              <a:rPr lang="en-US" dirty="0" err="1"/>
              <a:t>Penjualan</a:t>
            </a:r>
            <a:r>
              <a:rPr lang="en-US" dirty="0"/>
              <a:t> per </a:t>
            </a:r>
            <a:r>
              <a:rPr lang="en-US" dirty="0" err="1"/>
              <a:t>Tahun</a:t>
            </a:r>
            <a:r>
              <a:rPr lang="en-US" dirty="0"/>
              <a:t> </a:t>
            </a:r>
            <a:r>
              <a:rPr lang="en-US" dirty="0" err="1"/>
              <a:t>seseorang</a:t>
            </a:r>
            <a:endParaRPr lang="en-US" dirty="0"/>
          </a:p>
          <a:p>
            <a:pPr lvl="1"/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umur</a:t>
            </a:r>
            <a:r>
              <a:rPr lang="en-US" dirty="0"/>
              <a:t>, </a:t>
            </a:r>
            <a:r>
              <a:rPr lang="en-US" dirty="0" err="1"/>
              <a:t>pendidikan</a:t>
            </a:r>
            <a:r>
              <a:rPr lang="en-US" dirty="0"/>
              <a:t> dan </a:t>
            </a:r>
            <a:r>
              <a:rPr lang="en-US" dirty="0" err="1"/>
              <a:t>pengalaman</a:t>
            </a:r>
            <a:r>
              <a:rPr lang="en-US" dirty="0"/>
              <a:t> </a:t>
            </a:r>
            <a:r>
              <a:rPr lang="en-US" dirty="0" err="1"/>
              <a:t>seorang</a:t>
            </a:r>
            <a:r>
              <a:rPr lang="en-US" dirty="0"/>
              <a:t> sales</a:t>
            </a:r>
          </a:p>
          <a:p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kepuasan</a:t>
            </a:r>
            <a:r>
              <a:rPr lang="en-US" dirty="0"/>
              <a:t> </a:t>
            </a:r>
            <a:r>
              <a:rPr lang="en-US" dirty="0" err="1"/>
              <a:t>pelanggan</a:t>
            </a:r>
            <a:endParaRPr lang="en-US" dirty="0"/>
          </a:p>
          <a:p>
            <a:pPr lvl="1"/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demografi</a:t>
            </a:r>
            <a:r>
              <a:rPr lang="en-US" dirty="0"/>
              <a:t> dan </a:t>
            </a:r>
            <a:r>
              <a:rPr lang="en-US" dirty="0" err="1"/>
              <a:t>faktor</a:t>
            </a:r>
            <a:r>
              <a:rPr lang="en-US" dirty="0"/>
              <a:t> </a:t>
            </a:r>
            <a:r>
              <a:rPr lang="en-US" dirty="0" err="1"/>
              <a:t>psikologis</a:t>
            </a:r>
            <a:r>
              <a:rPr lang="en-US" dirty="0"/>
              <a:t> </a:t>
            </a:r>
            <a:r>
              <a:rPr lang="en-US" dirty="0" err="1"/>
              <a:t>pelanggan</a:t>
            </a:r>
            <a:endParaRPr lang="en-US" dirty="0"/>
          </a:p>
          <a:p>
            <a:r>
              <a:rPr lang="en-US" dirty="0" err="1"/>
              <a:t>Estimasi</a:t>
            </a:r>
            <a:r>
              <a:rPr lang="en-US" dirty="0"/>
              <a:t> </a:t>
            </a:r>
            <a:r>
              <a:rPr lang="en-US" dirty="0" err="1"/>
              <a:t>Harga</a:t>
            </a:r>
            <a:r>
              <a:rPr lang="en-US" dirty="0"/>
              <a:t> </a:t>
            </a:r>
            <a:r>
              <a:rPr lang="en-US" dirty="0" err="1"/>
              <a:t>Rumah</a:t>
            </a:r>
            <a:endParaRPr lang="en-US" dirty="0"/>
          </a:p>
          <a:p>
            <a:pPr lvl="1"/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luas</a:t>
            </a:r>
            <a:r>
              <a:rPr lang="en-US" dirty="0"/>
              <a:t>,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kamar</a:t>
            </a:r>
            <a:r>
              <a:rPr lang="en-US" dirty="0"/>
              <a:t> </a:t>
            </a:r>
            <a:r>
              <a:rPr lang="en-US" dirty="0" err="1"/>
              <a:t>dll</a:t>
            </a:r>
            <a:endParaRPr lang="en-US" dirty="0"/>
          </a:p>
          <a:p>
            <a:r>
              <a:rPr lang="en-US" dirty="0" err="1"/>
              <a:t>Gaji</a:t>
            </a:r>
            <a:r>
              <a:rPr lang="en-US" dirty="0"/>
              <a:t> </a:t>
            </a:r>
            <a:r>
              <a:rPr lang="en-US" dirty="0" err="1"/>
              <a:t>Karyawan</a:t>
            </a:r>
            <a:endParaRPr lang="en-US" dirty="0"/>
          </a:p>
          <a:p>
            <a:pPr lvl="1"/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, </a:t>
            </a:r>
            <a:r>
              <a:rPr lang="en-US" dirty="0" err="1"/>
              <a:t>pendidikan</a:t>
            </a:r>
            <a:r>
              <a:rPr lang="en-US" dirty="0"/>
              <a:t>,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kelamin</a:t>
            </a:r>
            <a:r>
              <a:rPr lang="en-US" dirty="0"/>
              <a:t>, </a:t>
            </a:r>
            <a:r>
              <a:rPr lang="en-US" dirty="0" err="1"/>
              <a:t>umur</a:t>
            </a:r>
            <a:r>
              <a:rPr lang="en-US" dirty="0"/>
              <a:t>, </a:t>
            </a:r>
            <a:r>
              <a:rPr lang="en-US" dirty="0" err="1"/>
              <a:t>pengalaman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 </a:t>
            </a:r>
            <a:r>
              <a:rPr lang="en-US" dirty="0" err="1"/>
              <a:t>dll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7532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D513F35-1BDB-4458-9088-AFBCAB8B5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Regresi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7A0F714-C175-4417-A9B8-44F9DA5BB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Prediksi</a:t>
            </a:r>
            <a:r>
              <a:rPr lang="en-US" dirty="0"/>
              <a:t> Nilai </a:t>
            </a:r>
            <a:r>
              <a:rPr lang="en-US" dirty="0" err="1"/>
              <a:t>Penjualan</a:t>
            </a:r>
            <a:r>
              <a:rPr lang="en-US" dirty="0"/>
              <a:t> per </a:t>
            </a:r>
            <a:r>
              <a:rPr lang="en-US" dirty="0" err="1"/>
              <a:t>Tahun</a:t>
            </a:r>
            <a:r>
              <a:rPr lang="en-US" dirty="0"/>
              <a:t> </a:t>
            </a:r>
            <a:r>
              <a:rPr lang="en-US" dirty="0" err="1"/>
              <a:t>seseorang</a:t>
            </a:r>
            <a:endParaRPr lang="en-US" dirty="0"/>
          </a:p>
          <a:p>
            <a:pPr lvl="1"/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umur</a:t>
            </a:r>
            <a:r>
              <a:rPr lang="en-US" dirty="0"/>
              <a:t>, </a:t>
            </a:r>
            <a:r>
              <a:rPr lang="en-US" dirty="0" err="1"/>
              <a:t>pendidikan</a:t>
            </a:r>
            <a:r>
              <a:rPr lang="en-US" dirty="0"/>
              <a:t> dan </a:t>
            </a:r>
            <a:r>
              <a:rPr lang="en-US" dirty="0" err="1"/>
              <a:t>pengalaman</a:t>
            </a:r>
            <a:r>
              <a:rPr lang="en-US" dirty="0"/>
              <a:t> </a:t>
            </a:r>
            <a:r>
              <a:rPr lang="en-US" dirty="0" err="1"/>
              <a:t>seorang</a:t>
            </a:r>
            <a:r>
              <a:rPr lang="en-US" dirty="0"/>
              <a:t> sales</a:t>
            </a:r>
          </a:p>
          <a:p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kepuasan</a:t>
            </a:r>
            <a:r>
              <a:rPr lang="en-US" dirty="0"/>
              <a:t> </a:t>
            </a:r>
            <a:r>
              <a:rPr lang="en-US" dirty="0" err="1"/>
              <a:t>pelanggan</a:t>
            </a:r>
            <a:endParaRPr lang="en-US" dirty="0"/>
          </a:p>
          <a:p>
            <a:pPr lvl="1"/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demografi</a:t>
            </a:r>
            <a:r>
              <a:rPr lang="en-US" dirty="0"/>
              <a:t> dan </a:t>
            </a:r>
            <a:r>
              <a:rPr lang="en-US" dirty="0" err="1"/>
              <a:t>faktor</a:t>
            </a:r>
            <a:r>
              <a:rPr lang="en-US" dirty="0"/>
              <a:t> </a:t>
            </a:r>
            <a:r>
              <a:rPr lang="en-US" dirty="0" err="1"/>
              <a:t>psikologis</a:t>
            </a:r>
            <a:r>
              <a:rPr lang="en-US" dirty="0"/>
              <a:t> </a:t>
            </a:r>
            <a:r>
              <a:rPr lang="en-US" dirty="0" err="1"/>
              <a:t>pelanggan</a:t>
            </a:r>
            <a:endParaRPr lang="en-US" dirty="0"/>
          </a:p>
          <a:p>
            <a:r>
              <a:rPr lang="en-US" dirty="0" err="1"/>
              <a:t>Estimasi</a:t>
            </a:r>
            <a:r>
              <a:rPr lang="en-US" dirty="0"/>
              <a:t> </a:t>
            </a:r>
            <a:r>
              <a:rPr lang="en-US" dirty="0" err="1"/>
              <a:t>Harga</a:t>
            </a:r>
            <a:r>
              <a:rPr lang="en-US" dirty="0"/>
              <a:t> </a:t>
            </a:r>
            <a:r>
              <a:rPr lang="en-US" dirty="0" err="1"/>
              <a:t>Rumah</a:t>
            </a:r>
            <a:endParaRPr lang="en-US" dirty="0"/>
          </a:p>
          <a:p>
            <a:pPr lvl="1"/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luas</a:t>
            </a:r>
            <a:r>
              <a:rPr lang="en-US" dirty="0"/>
              <a:t>,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kamar</a:t>
            </a:r>
            <a:r>
              <a:rPr lang="en-US" dirty="0"/>
              <a:t> </a:t>
            </a:r>
            <a:r>
              <a:rPr lang="en-US" dirty="0" err="1"/>
              <a:t>dll</a:t>
            </a:r>
            <a:endParaRPr lang="en-US" dirty="0"/>
          </a:p>
          <a:p>
            <a:r>
              <a:rPr lang="en-US" dirty="0" err="1"/>
              <a:t>Gaji</a:t>
            </a:r>
            <a:r>
              <a:rPr lang="en-US" dirty="0"/>
              <a:t> </a:t>
            </a:r>
            <a:r>
              <a:rPr lang="en-US" dirty="0" err="1"/>
              <a:t>Karyawan</a:t>
            </a:r>
            <a:endParaRPr lang="en-US" dirty="0"/>
          </a:p>
          <a:p>
            <a:pPr lvl="1"/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, </a:t>
            </a:r>
            <a:r>
              <a:rPr lang="en-US" dirty="0" err="1"/>
              <a:t>pendidikan</a:t>
            </a:r>
            <a:r>
              <a:rPr lang="en-US" dirty="0"/>
              <a:t>,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kelamin</a:t>
            </a:r>
            <a:r>
              <a:rPr lang="en-US" dirty="0"/>
              <a:t>, </a:t>
            </a:r>
            <a:r>
              <a:rPr lang="en-US" dirty="0" err="1"/>
              <a:t>umur</a:t>
            </a:r>
            <a:r>
              <a:rPr lang="en-US" dirty="0"/>
              <a:t>, </a:t>
            </a:r>
            <a:r>
              <a:rPr lang="en-US" dirty="0" err="1"/>
              <a:t>pengalaman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 </a:t>
            </a:r>
            <a:r>
              <a:rPr lang="en-US" dirty="0" err="1"/>
              <a:t>dll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6027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1830</TotalTime>
  <Words>2299</Words>
  <Application>Microsoft Office PowerPoint</Application>
  <PresentationFormat>On-screen Show (4:3)</PresentationFormat>
  <Paragraphs>1084</Paragraphs>
  <Slides>76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90" baseType="lpstr">
      <vt:lpstr>Arial</vt:lpstr>
      <vt:lpstr>Calibri</vt:lpstr>
      <vt:lpstr>Calibri Light</vt:lpstr>
      <vt:lpstr>Cambria Math</vt:lpstr>
      <vt:lpstr>Comic Sans MS</vt:lpstr>
      <vt:lpstr>Courier New</vt:lpstr>
      <vt:lpstr>HP Simplified</vt:lpstr>
      <vt:lpstr>MS Reference Sans Serif</vt:lpstr>
      <vt:lpstr>Roboto</vt:lpstr>
      <vt:lpstr>Symbol</vt:lpstr>
      <vt:lpstr>Tahoma</vt:lpstr>
      <vt:lpstr>Wingdings</vt:lpstr>
      <vt:lpstr>Office Theme</vt:lpstr>
      <vt:lpstr>Equation</vt:lpstr>
      <vt:lpstr>PowerPoint Presentation</vt:lpstr>
      <vt:lpstr>Sesi 27 Model Regresi Linier</vt:lpstr>
      <vt:lpstr>Apa yang akan dipelajari?</vt:lpstr>
      <vt:lpstr>Mengenal Model Regresi</vt:lpstr>
      <vt:lpstr>Apa itu regresi?</vt:lpstr>
      <vt:lpstr>Apa itu model regresi?</vt:lpstr>
      <vt:lpstr>Jenis Model Regresi</vt:lpstr>
      <vt:lpstr>Aplikasi Regresi</vt:lpstr>
      <vt:lpstr>Aplikasi Regresi</vt:lpstr>
      <vt:lpstr>Berbagai Algoritma Regresi</vt:lpstr>
      <vt:lpstr>Regresi Linier Sederhana</vt:lpstr>
      <vt:lpstr>Menggunakan Regresi Linier untuk memperkirakan nilai kontinu</vt:lpstr>
      <vt:lpstr>Topologi Regresi Linier</vt:lpstr>
      <vt:lpstr>Cara menerapkan regresi linier</vt:lpstr>
      <vt:lpstr>Cara menerapkan regresi linier</vt:lpstr>
      <vt:lpstr>Cara menerapkan regresi linier</vt:lpstr>
      <vt:lpstr>PowerPoint Presentation</vt:lpstr>
      <vt:lpstr>Cara mencari best fit ?</vt:lpstr>
      <vt:lpstr>Cara mencari best fit ?</vt:lpstr>
      <vt:lpstr>Estimasi parameter θ_0 dan θ_1  (matematis)</vt:lpstr>
      <vt:lpstr>Estimasi parameter θ_0 dan θ_1  (optimasi)</vt:lpstr>
      <vt:lpstr>Prediksi dengan Regresi Linier</vt:lpstr>
      <vt:lpstr>Prediksi dengan Regresi Linier</vt:lpstr>
      <vt:lpstr>Keuntungan Regresi Linier</vt:lpstr>
      <vt:lpstr>Regresi Linier Sederhana di Python</vt:lpstr>
      <vt:lpstr>Fitting Model </vt:lpstr>
      <vt:lpstr>Fitting Model - Python</vt:lpstr>
      <vt:lpstr>Praktek: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Simple linear regression</vt:lpstr>
      <vt:lpstr>PowerPoint Presentation</vt:lpstr>
      <vt:lpstr>PowerPoint Presentation</vt:lpstr>
      <vt:lpstr>Asumsi residu</vt:lpstr>
      <vt:lpstr>Regresi Linier Berganda Multiple Linear Regression</vt:lpstr>
      <vt:lpstr>Topologi Regresi Linier</vt:lpstr>
      <vt:lpstr>Contoh Regresi Linier Berganda</vt:lpstr>
      <vt:lpstr>Regresi Linier Berganda untuk memperkirakan nilai kontinu</vt:lpstr>
      <vt:lpstr>MSE untuk menghasilkan model dengan error terkecil</vt:lpstr>
      <vt:lpstr>Melakukan prediksi dengan regresi linier berganda</vt:lpstr>
      <vt:lpstr>Fitting Model - Python</vt:lpstr>
      <vt:lpstr>Hasil Estimasi Model - Python</vt:lpstr>
      <vt:lpstr>Pertanyaan mendasar!</vt:lpstr>
      <vt:lpstr>Evaluasi Model Regresi secara Visual</vt:lpstr>
      <vt:lpstr>Plot Regresi</vt:lpstr>
      <vt:lpstr>Plot regresi: regplot() - python</vt:lpstr>
      <vt:lpstr>Plot Residual</vt:lpstr>
      <vt:lpstr>Plot Residual</vt:lpstr>
      <vt:lpstr>Plot Residual</vt:lpstr>
      <vt:lpstr>Plot Residual - Python</vt:lpstr>
      <vt:lpstr>Plot Distribusi</vt:lpstr>
      <vt:lpstr>Contoh - Plot Distribusi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Jamal Hardy</dc:creator>
  <cp:lastModifiedBy>zainal</cp:lastModifiedBy>
  <cp:revision>98</cp:revision>
  <dcterms:created xsi:type="dcterms:W3CDTF">2019-04-10T03:52:40Z</dcterms:created>
  <dcterms:modified xsi:type="dcterms:W3CDTF">2019-08-13T02:10:30Z</dcterms:modified>
</cp:coreProperties>
</file>